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2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1589" r:id="rId3"/>
    <p:sldId id="1616" r:id="rId4"/>
    <p:sldId id="1617" r:id="rId5"/>
    <p:sldId id="1618" r:id="rId6"/>
    <p:sldId id="1615" r:id="rId7"/>
    <p:sldId id="263" r:id="rId8"/>
    <p:sldId id="1598" r:id="rId9"/>
    <p:sldId id="1599" r:id="rId10"/>
    <p:sldId id="1600" r:id="rId11"/>
    <p:sldId id="1620" r:id="rId12"/>
    <p:sldId id="1603" r:id="rId13"/>
    <p:sldId id="1612" r:id="rId14"/>
  </p:sldIdLst>
  <p:sldSz cx="13320395" cy="7559675"/>
  <p:notesSz cx="6798945" cy="987552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1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асин Виталий Юрьевич" initials="ВВЮ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4"/>
    <a:srgbClr val="F08800"/>
    <a:srgbClr val="FFB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378" y="120"/>
      </p:cViewPr>
      <p:guideLst>
        <p:guide orient="horz" pos="2381"/>
        <p:guide pos="41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A21E0-EF45-48AD-9BC2-7CE82BAC6BDB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65138" y="1235075"/>
            <a:ext cx="586898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7" y="4752747"/>
            <a:ext cx="543941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46347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342" y="9380333"/>
            <a:ext cx="2946347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2863E-8975-454E-B881-E50B23E8DAA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1pPr>
    <a:lvl2pPr marL="56959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2pPr>
    <a:lvl3pPr marL="113919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3pPr>
    <a:lvl4pPr marL="170815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4pPr>
    <a:lvl5pPr marL="227774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5pPr>
    <a:lvl6pPr marL="284734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6pPr>
    <a:lvl7pPr marL="341693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7pPr>
    <a:lvl8pPr marL="398589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8pPr>
    <a:lvl9pPr marL="455549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7683" y="1124712"/>
            <a:ext cx="5774458" cy="967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9167" y="814335"/>
            <a:ext cx="5490221" cy="9198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198" y="3935782"/>
            <a:ext cx="133103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СПАСИБО</a:t>
            </a:r>
            <a:b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 ВНИМАНИЕ!</a:t>
            </a:r>
            <a:endParaRPr lang="ru-RU" sz="4000" b="1" spc="135" dirty="0">
              <a:solidFill>
                <a:srgbClr val="003264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7683" y="1124712"/>
            <a:ext cx="5774458" cy="967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98855" rtl="0" eaLnBrk="1" latinLnBrk="0" hangingPunct="1">
        <a:lnSpc>
          <a:spcPct val="90000"/>
        </a:lnSpc>
        <a:spcBef>
          <a:spcPct val="0"/>
        </a:spcBef>
        <a:buNone/>
        <a:defRPr sz="4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9555" indent="-249555" algn="l" defTabSz="998855" rtl="0" eaLnBrk="1" latinLnBrk="0" hangingPunct="1">
        <a:lnSpc>
          <a:spcPct val="90000"/>
        </a:lnSpc>
        <a:spcBef>
          <a:spcPts val="1095"/>
        </a:spcBef>
        <a:buFont typeface="Arial" panose="020B0604020202020204" pitchFamily="34" charset="0"/>
        <a:buChar char="•"/>
        <a:defRPr sz="3060" kern="1200">
          <a:solidFill>
            <a:schemeClr val="tx1"/>
          </a:solidFill>
          <a:latin typeface="+mn-lt"/>
          <a:ea typeface="+mn-ea"/>
          <a:cs typeface="+mn-cs"/>
        </a:defRPr>
      </a:lvl1pPr>
      <a:lvl2pPr marL="7493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2620" kern="1200">
          <a:solidFill>
            <a:schemeClr val="tx1"/>
          </a:solidFill>
          <a:latin typeface="+mn-lt"/>
          <a:ea typeface="+mn-ea"/>
          <a:cs typeface="+mn-cs"/>
        </a:defRPr>
      </a:lvl2pPr>
      <a:lvl3pPr marL="12490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2185" kern="1200">
          <a:solidFill>
            <a:schemeClr val="tx1"/>
          </a:solidFill>
          <a:latin typeface="+mn-lt"/>
          <a:ea typeface="+mn-ea"/>
          <a:cs typeface="+mn-cs"/>
        </a:defRPr>
      </a:lvl3pPr>
      <a:lvl4pPr marL="174815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4pPr>
      <a:lvl5pPr marL="22479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5pPr>
      <a:lvl6pPr marL="27476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6pPr>
      <a:lvl7pPr marL="324675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7pPr>
      <a:lvl8pPr marL="37465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8pPr>
      <a:lvl9pPr marL="42462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1pPr>
      <a:lvl2pPr marL="4997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2pPr>
      <a:lvl3pPr marL="9988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3pPr>
      <a:lvl4pPr marL="149860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4pPr>
      <a:lvl5pPr marL="19983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5pPr>
      <a:lvl6pPr marL="24974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6pPr>
      <a:lvl7pPr marL="299720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7pPr>
      <a:lvl8pPr marL="34969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8pPr>
      <a:lvl9pPr marL="39960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jpeg"/><Relationship Id="rId8" Type="http://schemas.openxmlformats.org/officeDocument/2006/relationships/image" Target="../media/image31.png"/><Relationship Id="rId7" Type="http://schemas.openxmlformats.org/officeDocument/2006/relationships/image" Target="../media/image30.jpeg"/><Relationship Id="rId6" Type="http://schemas.openxmlformats.org/officeDocument/2006/relationships/image" Target="../media/image24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0" Type="http://schemas.openxmlformats.org/officeDocument/2006/relationships/slideLayout" Target="../slideLayouts/slideLayout4.xml"/><Relationship Id="rId1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3983" y="2950000"/>
            <a:ext cx="12232747" cy="150000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ru-RU" sz="3600" b="1" dirty="0">
                <a:solidFill>
                  <a:srgbClr val="003D80"/>
                </a:solidFill>
                <a:latin typeface="Liberation Serif" panose="02020603050405020304" pitchFamily="18" charset="0"/>
                <a:ea typeface="Segoe UI" panose="020B0502040204020203" pitchFamily="34" charset="0"/>
                <a:cs typeface="Arial" panose="020B0604020202020204" pitchFamily="34" charset="0"/>
              </a:rPr>
              <a:t>БЕЗУЧЁТНОЕ ПОТРЕБЛЕНИЕ ЭЛЕКТРИЧЕСКОЙ ЭНЕРГИИ</a:t>
            </a:r>
            <a:endParaRPr lang="ru-RU" sz="3600" b="1" dirty="0">
              <a:solidFill>
                <a:srgbClr val="003D80"/>
              </a:solidFill>
              <a:latin typeface="Liberation Serif" panose="02020603050405020304" pitchFamily="18" charset="0"/>
              <a:ea typeface="Segoe UI" panose="020B0502040204020203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ru-RU" sz="1800" b="0" dirty="0">
                <a:solidFill>
                  <a:srgbClr val="F18400"/>
                </a:solidFill>
                <a:latin typeface="Liberation Serif" panose="02020603050405020304" pitchFamily="18" charset="0"/>
                <a:ea typeface="Segoe UI" panose="020B0502040204020203" pitchFamily="34" charset="0"/>
                <a:cs typeface="Arial" panose="020B0604020202020204" pitchFamily="34" charset="0"/>
              </a:rPr>
              <a:t>Как возникает, как избежать, ответственность</a:t>
            </a:r>
            <a:endParaRPr lang="ru-RU" sz="1800" b="0" dirty="0">
              <a:solidFill>
                <a:srgbClr val="F18400"/>
              </a:solidFill>
              <a:latin typeface="Liberation Serif" panose="02020603050405020304" pitchFamily="18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7452" y="4777947"/>
            <a:ext cx="4685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Tahoma" panose="020B0604030504040204" pitchFamily="34" charset="0"/>
                <a:cs typeface="Arial" panose="020B0604020202020204" pitchFamily="34" charset="0"/>
              </a:rPr>
              <a:t>Докладчик: Наумов Максим Николаевич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Tahoma" panose="020B0604030504040204" pitchFamily="34" charset="0"/>
                <a:cs typeface="Arial" panose="020B0604020202020204" pitchFamily="34" charset="0"/>
              </a:rPr>
              <a:t>Руководитель направления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Tahoma" panose="020B0604030504040204" pitchFamily="34" charset="0"/>
                <a:cs typeface="Arial" panose="020B0604020202020204" pitchFamily="34" charset="0"/>
              </a:rPr>
              <a:t>Дата: 21.10.2026</a:t>
            </a:r>
            <a:endParaRPr lang="ru-RU" kern="1400" dirty="0">
              <a:solidFill>
                <a:srgbClr val="003264"/>
              </a:solidFill>
              <a:latin typeface="Liberation Serif" panose="02020603050405020304" pitchFamily="18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/>
          <p:cNvSpPr/>
          <p:nvPr/>
        </p:nvSpPr>
        <p:spPr>
          <a:xfrm>
            <a:off x="619932" y="174678"/>
            <a:ext cx="10868745" cy="5316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Что такое безучетное потребление?</a:t>
            </a: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0" indent="0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Актуальность проблемы</a:t>
            </a:r>
            <a:endParaRPr lang="en-US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0" name="Text 1"/>
          <p:cNvSpPr/>
          <p:nvPr/>
        </p:nvSpPr>
        <p:spPr>
          <a:xfrm>
            <a:off x="361951" y="1229087"/>
            <a:ext cx="8839199" cy="10489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7000"/>
              </a:lnSpc>
              <a:spcAft>
                <a:spcPts val="1050"/>
              </a:spcAft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БЕЗУЧЕТНОЕ ПОТРЕБЛЕНИЕ - </a:t>
            </a:r>
            <a:r>
              <a:rPr lang="ru-RU" sz="1600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потребление электрической энергии с нарушением </a:t>
            </a:r>
            <a:r>
              <a:rPr lang="ru-RU" sz="1600" i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договора </a:t>
            </a:r>
            <a:r>
              <a:rPr lang="ru-RU" sz="1600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энергоснабжения </a:t>
            </a:r>
            <a:r>
              <a:rPr lang="ru-RU" sz="1600" i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Основных положений </a:t>
            </a:r>
            <a:r>
              <a:rPr lang="ru-RU" sz="1600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функционирования розничных </a:t>
            </a:r>
            <a:r>
              <a:rPr lang="ru-RU" sz="1600" i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рынков, выразившееся </a:t>
            </a:r>
            <a:r>
              <a:rPr lang="ru-RU" sz="1600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 вмешательстве в работу измерительного комплекса.</a:t>
            </a:r>
            <a:endParaRPr lang="ru-RU" sz="1600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9" name="Text 7"/>
          <p:cNvSpPr/>
          <p:nvPr/>
        </p:nvSpPr>
        <p:spPr>
          <a:xfrm>
            <a:off x="7931637" y="5373290"/>
            <a:ext cx="3465426" cy="6237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endParaRPr lang="en-US" sz="1400" dirty="0">
              <a:solidFill>
                <a:srgbClr val="FF0000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41630" y="2827460"/>
            <a:ext cx="10219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ru-RU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Наносит прямой экономический и репутационный ущерб потребителю (покупателю)</a:t>
            </a:r>
            <a:endParaRPr lang="en-US" b="1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907721" y="6322361"/>
            <a:ext cx="76090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ru-RU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Наносит прямой экономический ущерб гарантирующему поставщику (разногласия с СО) и сетевой организации (коммерческие потери)</a:t>
            </a:r>
            <a:endParaRPr lang="ru-RU" b="1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252003" y="3746250"/>
            <a:ext cx="6264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ru-RU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Введение ограничения электроснабжения</a:t>
            </a:r>
            <a:endParaRPr lang="ru-RU" b="1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2552" y="4795165"/>
            <a:ext cx="66579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900"/>
              </a:spcAft>
            </a:pPr>
            <a:r>
              <a:rPr lang="ru-RU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Судебные издержки (госпошлина, пени, штрафы)</a:t>
            </a:r>
            <a:endParaRPr lang="ru-RU" b="1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35" name="Picture 2" descr="Picture background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154" y="1056181"/>
            <a:ext cx="2835975" cy="177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32" y="4387480"/>
            <a:ext cx="1852926" cy="1356477"/>
          </a:xfrm>
          <a:prstGeom prst="rect">
            <a:avLst/>
          </a:prstGeom>
        </p:spPr>
      </p:pic>
      <p:sp>
        <p:nvSpPr>
          <p:cNvPr id="7" name="AutoShape 6" descr="http://satellit-consult.ru/upload/143226961450.jpg"/>
          <p:cNvSpPr>
            <a:spLocks noChangeAspect="1" noChangeArrowheads="1"/>
          </p:cNvSpPr>
          <p:nvPr/>
        </p:nvSpPr>
        <p:spPr bwMode="auto">
          <a:xfrm>
            <a:off x="6659563" y="3779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 sz="140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427" y="3355954"/>
            <a:ext cx="1351796" cy="13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569" y="5689835"/>
            <a:ext cx="2358527" cy="155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7" y="2621862"/>
            <a:ext cx="1107492" cy="123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199" y="195590"/>
            <a:ext cx="10382037" cy="83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477F"/>
                </a:solidFill>
                <a:latin typeface="Arial" panose="020B0604020202020204" pitchFamily="34" charset="0"/>
                <a:ea typeface="Liberation Serif" panose="02020603050405020304" pitchFamily="18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4000"/>
              </a:lnSpc>
            </a:pP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cs typeface="Liberation Serif" panose="02020603050405020304" pitchFamily="18" charset="0"/>
              </a:rPr>
              <a:t>Основные нормативно-правовые акты, регулирующие вопросы учёта электрической энергии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071" y="58017"/>
            <a:ext cx="2326642" cy="218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758" y="1205573"/>
            <a:ext cx="3742661" cy="98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29320" y="5009987"/>
            <a:ext cx="66691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* Основные положения функционирования розничных рынков электроэнергии  </a:t>
            </a:r>
            <a:endParaRPr lang="ru-RU" sz="20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36" y="4985907"/>
            <a:ext cx="771359" cy="117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02" y="3857401"/>
            <a:ext cx="657225" cy="105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478766" y="4036810"/>
            <a:ext cx="1958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 РФ (ст. 165)</a:t>
            </a:r>
            <a:endParaRPr lang="ru-RU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6527" y="5237349"/>
            <a:ext cx="22658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КоАП РФ (ст. 7.19)</a:t>
            </a:r>
            <a:endParaRPr lang="ru-RU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040" name="Picture 1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39" y="6145419"/>
            <a:ext cx="723434" cy="105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369658" y="6157960"/>
            <a:ext cx="49798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Федеральный закон от </a:t>
            </a:r>
            <a:endParaRPr lang="en-US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font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26.03.2003 № 35-ФЗ «Об электроэнергетике»</a:t>
            </a:r>
            <a:endParaRPr lang="ru-RU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042" name="Picture 18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035" y="2480927"/>
            <a:ext cx="2082920" cy="160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7618611" y="2712274"/>
            <a:ext cx="49184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Постановления правительства:</a:t>
            </a:r>
            <a:endParaRPr lang="ru-RU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fontAlgn="ctr">
              <a:defRPr/>
            </a:pPr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442 от 04.05.2012* </a:t>
            </a:r>
            <a:endParaRPr lang="ru-RU" sz="20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font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861 от 27.12.2012</a:t>
            </a:r>
            <a:endParaRPr lang="en-US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font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890 от 19.06.2020</a:t>
            </a:r>
            <a:endParaRPr lang="ru-RU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font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354 от 06.05.2011 </a:t>
            </a:r>
            <a:endParaRPr lang="en-US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044" name="Picture 20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11" y="2607783"/>
            <a:ext cx="882609" cy="117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1393595" y="2819996"/>
            <a:ext cx="28752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Гражданский кодекс РФ </a:t>
            </a:r>
            <a:endParaRPr lang="en-US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defRPr/>
            </a:pP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(ст. 539, 544)</a:t>
            </a:r>
            <a:endParaRPr lang="ru-RU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974419" y="1546944"/>
            <a:ext cx="1713327" cy="1273051"/>
          </a:xfrm>
          <a:prstGeom prst="bentConnector3">
            <a:avLst>
              <a:gd name="adj1" fmla="val 99026"/>
            </a:avLst>
          </a:prstGeom>
          <a:ln w="41275">
            <a:solidFill>
              <a:srgbClr val="003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4"/>
          <p:cNvCxnSpPr>
            <a:stCxn id="1044" idx="0"/>
          </p:cNvCxnSpPr>
          <p:nvPr/>
        </p:nvCxnSpPr>
        <p:spPr>
          <a:xfrm rot="5400000" flipH="1" flipV="1">
            <a:off x="2089419" y="465442"/>
            <a:ext cx="1060839" cy="3223844"/>
          </a:xfrm>
          <a:prstGeom prst="bentConnector2">
            <a:avLst/>
          </a:prstGeom>
          <a:ln w="41275">
            <a:solidFill>
              <a:srgbClr val="003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690" y="81694"/>
            <a:ext cx="13345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Виды </a:t>
            </a:r>
            <a:r>
              <a:rPr lang="ru-RU" sz="2400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безучетного</a:t>
            </a: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потребления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: скругленные углы 54"/>
          <p:cNvSpPr/>
          <p:nvPr/>
        </p:nvSpPr>
        <p:spPr>
          <a:xfrm>
            <a:off x="307243" y="1355652"/>
            <a:ext cx="1956194" cy="17720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47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Вмешательство в работу прибора учета</a:t>
            </a:r>
            <a:endParaRPr lang="ru-RU" sz="16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Прямоугольник: скругленные углы 56"/>
          <p:cNvSpPr/>
          <p:nvPr/>
        </p:nvSpPr>
        <p:spPr>
          <a:xfrm>
            <a:off x="7973443" y="1311166"/>
            <a:ext cx="2078698" cy="173452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Нарушение </a:t>
            </a:r>
            <a:r>
              <a:rPr lang="ru-RU" sz="16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целостности (повреждения) прибора учета</a:t>
            </a:r>
            <a:endParaRPr lang="ru-RU" sz="16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Прямоугольник: скругленные углы 56"/>
          <p:cNvSpPr/>
          <p:nvPr/>
        </p:nvSpPr>
        <p:spPr>
          <a:xfrm>
            <a:off x="5601213" y="1340197"/>
            <a:ext cx="2078698" cy="173452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Повреждение </a:t>
            </a:r>
            <a:r>
              <a:rPr lang="ru-RU" sz="16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пломб и (или) знаков визуального контроля</a:t>
            </a:r>
            <a:endParaRPr lang="ru-RU" sz="16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" name="Прямоугольник: скругленные углы 54"/>
          <p:cNvSpPr/>
          <p:nvPr/>
        </p:nvSpPr>
        <p:spPr>
          <a:xfrm>
            <a:off x="2714204" y="1317497"/>
            <a:ext cx="2633066" cy="177992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47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Нарушение  </a:t>
            </a:r>
            <a:r>
              <a:rPr lang="ru-RU" sz="16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установленного порядка подключения энергопринимающих устройств до точки измерения прибором учета</a:t>
            </a:r>
            <a:endParaRPr lang="ru-RU" sz="16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1" name="Text 13"/>
          <p:cNvSpPr/>
          <p:nvPr/>
        </p:nvSpPr>
        <p:spPr>
          <a:xfrm>
            <a:off x="363496" y="6924589"/>
            <a:ext cx="5944047" cy="25856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Важно: с 2020 года замена прибора учета в СНТ производится сетевой организацией Безвозмездно</a:t>
            </a:r>
            <a:endParaRPr lang="ru-RU" sz="1400" b="1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2" name="Прямоугольник: скругленные углы 56"/>
          <p:cNvSpPr/>
          <p:nvPr/>
        </p:nvSpPr>
        <p:spPr>
          <a:xfrm>
            <a:off x="10591198" y="1300595"/>
            <a:ext cx="2078698" cy="172807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Самовольная замена измерительного комплекса</a:t>
            </a:r>
            <a:endParaRPr lang="ru-RU" sz="16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1"/>
          <a:stretch>
            <a:fillRect/>
          </a:stretch>
        </p:blipFill>
        <p:spPr>
          <a:xfrm>
            <a:off x="171037" y="3782589"/>
            <a:ext cx="2605862" cy="270571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0">
              <a:rot lat="0" lon="2100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868" y="3782589"/>
            <a:ext cx="2462276" cy="270571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586" y="3779837"/>
            <a:ext cx="1805614" cy="17345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8" name="Picture 5" descr="D:\WORK OVDZ UL\ПРЕЗЕНТАХИ\КАРТИНКИ\Пломба наклей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516" y="5553577"/>
            <a:ext cx="1680666" cy="97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/>
          <p:cNvPicPr/>
          <p:nvPr/>
        </p:nvPicPr>
        <p:blipFill rotWithShape="1">
          <a:blip r:embed="rId5"/>
          <a:srcRect r="20594" b="35906"/>
          <a:stretch>
            <a:fillRect/>
          </a:stretch>
        </p:blipFill>
        <p:spPr bwMode="auto">
          <a:xfrm>
            <a:off x="7870981" y="3805387"/>
            <a:ext cx="2462276" cy="26989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6"/>
          <a:srcRect r="36574"/>
          <a:stretch>
            <a:fillRect/>
          </a:stretch>
        </p:blipFill>
        <p:spPr>
          <a:xfrm>
            <a:off x="10384599" y="3495816"/>
            <a:ext cx="2531072" cy="3279256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>
          <a:xfrm>
            <a:off x="1275655" y="3127698"/>
            <a:ext cx="0" cy="682596"/>
          </a:xfrm>
          <a:prstGeom prst="straightConnector1">
            <a:avLst/>
          </a:prstGeom>
          <a:ln w="38100">
            <a:solidFill>
              <a:srgbClr val="0032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6" idx="2"/>
          </p:cNvCxnSpPr>
          <p:nvPr/>
        </p:nvCxnSpPr>
        <p:spPr>
          <a:xfrm>
            <a:off x="4030737" y="3097424"/>
            <a:ext cx="0" cy="712870"/>
          </a:xfrm>
          <a:prstGeom prst="straightConnector1">
            <a:avLst/>
          </a:prstGeom>
          <a:ln w="38100">
            <a:solidFill>
              <a:srgbClr val="0032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2"/>
          </p:cNvCxnSpPr>
          <p:nvPr/>
        </p:nvCxnSpPr>
        <p:spPr>
          <a:xfrm>
            <a:off x="6640562" y="3074723"/>
            <a:ext cx="0" cy="735571"/>
          </a:xfrm>
          <a:prstGeom prst="straightConnector1">
            <a:avLst/>
          </a:prstGeom>
          <a:ln w="38100">
            <a:solidFill>
              <a:srgbClr val="0032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8996789" y="3028673"/>
            <a:ext cx="0" cy="776714"/>
          </a:xfrm>
          <a:prstGeom prst="straightConnector1">
            <a:avLst/>
          </a:prstGeom>
          <a:ln w="38100">
            <a:solidFill>
              <a:srgbClr val="0032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1630547" y="3010043"/>
            <a:ext cx="0" cy="795344"/>
          </a:xfrm>
          <a:prstGeom prst="straightConnector1">
            <a:avLst/>
          </a:prstGeom>
          <a:ln w="38100">
            <a:solidFill>
              <a:srgbClr val="0032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ignsHeader"/>
          <p:cNvSpPr/>
          <p:nvPr/>
        </p:nvSpPr>
        <p:spPr>
          <a:xfrm>
            <a:off x="284257" y="734670"/>
            <a:ext cx="11233523" cy="40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Формы таких нарушений (п. 2 Основных положений № 442)</a:t>
            </a:r>
            <a:endParaRPr lang="ru-RU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endParaRPr lang="ru-RU" b="1" dirty="0">
              <a:solidFill>
                <a:srgbClr val="F184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168943" y="202374"/>
            <a:ext cx="10400000" cy="4000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Расчет объема и стоимости </a:t>
            </a:r>
            <a:r>
              <a:rPr lang="ru-RU" sz="2400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безучетного</a:t>
            </a: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потребления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" name="IconCircle"/>
          <p:cNvSpPr/>
          <p:nvPr/>
        </p:nvSpPr>
        <p:spPr>
          <a:xfrm>
            <a:off x="800000" y="6440000"/>
            <a:ext cx="400000" cy="40000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!</a:t>
            </a:r>
            <a:endParaRPr lang="ru-RU" sz="2000" b="1" dirty="0">
              <a:solidFill>
                <a:schemeClr val="bg1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93914" y="1234671"/>
            <a:ext cx="3004457" cy="1651699"/>
          </a:xfrm>
          <a:prstGeom prst="flowChartAlternateProcess">
            <a:avLst/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Объем </a:t>
            </a:r>
            <a:r>
              <a:rPr lang="ru-RU" sz="1600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безучетного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потребления в</a:t>
            </a:r>
            <a:r>
              <a:rPr lang="ru-RU" sz="16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отношении приравненных к населению категорий потребителей (СНТ, ДНТ, ДНП и т.д.), </a:t>
            </a:r>
            <a:r>
              <a:rPr lang="ru-RU" sz="1600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кВт·ч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3788229" y="1234670"/>
            <a:ext cx="6390796" cy="1651700"/>
          </a:xfrm>
          <a:prstGeom prst="flowChartAlternateProcess">
            <a:avLst/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Объем, рассчитанный на основании показаний расчетного прибора учета за аналогичный расчетный период предыдущего года, а при отсутствии указанных показаний — на основании показаний расчетного прибора учета за ближайший расчетный период, когда такие показания были представлены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10744200" y="1220984"/>
            <a:ext cx="2330932" cy="1651699"/>
          </a:xfrm>
          <a:prstGeom prst="flowChartAlternateProcess">
            <a:avLst/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10</a:t>
            </a:r>
            <a:endParaRPr lang="ru-RU" sz="6000" b="1" dirty="0">
              <a:solidFill>
                <a:srgbClr val="003264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4" name="SignsHeader"/>
          <p:cNvSpPr/>
          <p:nvPr/>
        </p:nvSpPr>
        <p:spPr>
          <a:xfrm>
            <a:off x="284257" y="734670"/>
            <a:ext cx="11233523" cy="40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Объем </a:t>
            </a:r>
            <a:r>
              <a:rPr lang="ru-RU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безучетного</a:t>
            </a:r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потребления в отношении приравненных к населению категорий потребителей: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endParaRPr lang="ru-RU" b="1" dirty="0">
              <a:solidFill>
                <a:srgbClr val="F184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Равно 4"/>
          <p:cNvSpPr/>
          <p:nvPr/>
        </p:nvSpPr>
        <p:spPr>
          <a:xfrm>
            <a:off x="3298371" y="1799263"/>
            <a:ext cx="478089" cy="522514"/>
          </a:xfrm>
          <a:prstGeom prst="mathEqual">
            <a:avLst/>
          </a:prstGeom>
          <a:solidFill>
            <a:srgbClr val="F08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8" name="Знак умножения 7"/>
          <p:cNvSpPr/>
          <p:nvPr/>
        </p:nvSpPr>
        <p:spPr>
          <a:xfrm>
            <a:off x="10189029" y="1799263"/>
            <a:ext cx="555171" cy="522514"/>
          </a:xfrm>
          <a:prstGeom prst="mathMultiply">
            <a:avLst/>
          </a:prstGeom>
          <a:solidFill>
            <a:srgbClr val="F08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258" y="3324455"/>
            <a:ext cx="110500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Пример расчёта:</a:t>
            </a:r>
            <a:endParaRPr lang="ru-RU" sz="2800" b="1" dirty="0">
              <a:solidFill>
                <a:srgbClr val="00206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Среднемесячный объем потребления СНТ по общему прибору учета составил </a:t>
            </a:r>
            <a:r>
              <a:rPr lang="en-US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≈ </a:t>
            </a:r>
            <a:r>
              <a:rPr lang="ru-RU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17</a:t>
            </a:r>
            <a:r>
              <a:rPr lang="en-US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000 кВт*ч </a:t>
            </a:r>
            <a:endParaRPr lang="en-US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аналогичный расчетный период предыдущего года </a:t>
            </a:r>
            <a:r>
              <a:rPr lang="en-US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сентябрь 2025</a:t>
            </a:r>
            <a:r>
              <a:rPr lang="en-US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объем потребления</a:t>
            </a:r>
            <a:endParaRPr lang="en-US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прибору учета составил </a:t>
            </a:r>
            <a:r>
              <a:rPr lang="en-US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≈</a:t>
            </a:r>
            <a:r>
              <a:rPr lang="ru-RU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15000 кВт*ч</a:t>
            </a:r>
            <a:endParaRPr lang="ru-RU" b="1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Потребление бытовых и иных потребителей на прямых договорах в сентябре 2026 </a:t>
            </a:r>
            <a:r>
              <a:rPr lang="en-US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≈ 5 </a:t>
            </a:r>
            <a:r>
              <a:rPr lang="ru-RU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000 кВт*ч</a:t>
            </a:r>
            <a:endParaRPr lang="ru-RU" b="1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Потребление по акту БУП составило = 15 000 кВт*ч *10 – 5 000 кВт*ч = 145 000 кВт*ч</a:t>
            </a:r>
            <a:endParaRPr lang="ru-RU" sz="2000" b="1" i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b="1" i="1" dirty="0">
                <a:solidFill>
                  <a:srgbClr val="003264"/>
                </a:solidFill>
                <a:latin typeface="Liberation Serif" panose="02020603050405020304" pitchFamily="18" charset="0"/>
              </a:rPr>
              <a:t>Объем стоимости по акту БУП составил </a:t>
            </a:r>
            <a:r>
              <a:rPr lang="en-US" sz="2000" b="1" i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≈</a:t>
            </a:r>
            <a:r>
              <a:rPr lang="ru-RU" sz="2000" b="1" i="1" dirty="0">
                <a:solidFill>
                  <a:srgbClr val="003264"/>
                </a:solidFill>
                <a:latin typeface="Liberation Serif" panose="02020603050405020304" pitchFamily="18" charset="0"/>
              </a:rPr>
              <a:t> 1 200 000 руб. (в зависимости от тарифа за электроэнергию)</a:t>
            </a:r>
            <a:endParaRPr lang="ru-RU" sz="2000" b="1" i="1" dirty="0">
              <a:solidFill>
                <a:srgbClr val="003264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5" name="Banner"/>
          <p:cNvSpPr/>
          <p:nvPr/>
        </p:nvSpPr>
        <p:spPr bwMode="auto">
          <a:xfrm>
            <a:off x="1477926" y="5930055"/>
            <a:ext cx="10868394" cy="862110"/>
          </a:xfrm>
          <a:prstGeom prst="roundRect">
            <a:avLst>
              <a:gd name="adj" fmla="val 179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300000" rIns="300000" anchor="ctr">
            <a:noAutofit/>
          </a:bodyPr>
          <a:lstStyle/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Из расчётного объёма БУП вычитается объём потребления физических лиц и иных потребителей, имеющих прямые </a:t>
            </a:r>
            <a:r>
              <a:rPr lang="ru-RU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договоры </a:t>
            </a:r>
            <a:r>
              <a:rPr lang="ru-RU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(за один расчетный период) </a:t>
            </a:r>
            <a:endParaRPr lang="ru-RU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9" name="AutoShape 4" descr="Picture background"/>
          <p:cNvSpPr>
            <a:spLocks noChangeAspect="1" noChangeArrowheads="1"/>
          </p:cNvSpPr>
          <p:nvPr/>
        </p:nvSpPr>
        <p:spPr bwMode="auto">
          <a:xfrm>
            <a:off x="6659563" y="3779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0" name="AutoShape 6" descr="Picture background"/>
          <p:cNvSpPr>
            <a:spLocks noChangeAspect="1" noChangeArrowheads="1"/>
          </p:cNvSpPr>
          <p:nvPr/>
        </p:nvSpPr>
        <p:spPr bwMode="auto">
          <a:xfrm>
            <a:off x="6811963" y="39322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307" y="3298003"/>
            <a:ext cx="1750829" cy="216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37" y="5930055"/>
            <a:ext cx="768463" cy="8621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 bwMode="auto">
          <a:xfrm>
            <a:off x="159432" y="234143"/>
            <a:ext cx="10400000" cy="40978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Порядок выявления и фиксации </a:t>
            </a:r>
            <a:r>
              <a:rPr lang="ru-RU" sz="2400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безучетного</a:t>
            </a: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потребления</a:t>
            </a:r>
            <a:endParaRPr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Sub"/>
          <p:cNvSpPr/>
          <p:nvPr/>
        </p:nvSpPr>
        <p:spPr bwMode="auto">
          <a:xfrm>
            <a:off x="248681" y="633714"/>
            <a:ext cx="12062063" cy="38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Действия по выявлению </a:t>
            </a:r>
            <a:r>
              <a:rPr lang="ru-RU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безучетного</a:t>
            </a:r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потребления (п. 177 Основных положений № 442)</a:t>
            </a:r>
            <a:endParaRPr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2" name="Label0"/>
          <p:cNvSpPr/>
          <p:nvPr/>
        </p:nvSpPr>
        <p:spPr bwMode="auto">
          <a:xfrm>
            <a:off x="563983" y="2270000"/>
            <a:ext cx="1467757" cy="140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defRPr/>
            </a:pPr>
            <a:endParaRPr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21" name="Label3"/>
          <p:cNvSpPr/>
          <p:nvPr/>
        </p:nvSpPr>
        <p:spPr bwMode="auto">
          <a:xfrm>
            <a:off x="5087254" y="2270000"/>
            <a:ext cx="1467757" cy="140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defRPr/>
            </a:pPr>
            <a:endParaRPr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24" name="Label4"/>
          <p:cNvSpPr/>
          <p:nvPr/>
        </p:nvSpPr>
        <p:spPr bwMode="auto">
          <a:xfrm>
            <a:off x="6595011" y="2270000"/>
            <a:ext cx="1467757" cy="140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defRPr/>
            </a:pPr>
            <a:endParaRPr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27" name="Label5"/>
          <p:cNvSpPr/>
          <p:nvPr/>
        </p:nvSpPr>
        <p:spPr bwMode="auto">
          <a:xfrm>
            <a:off x="7576350" y="1941185"/>
            <a:ext cx="1467757" cy="140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defRPr/>
            </a:pPr>
            <a:endParaRPr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0" name="Label6"/>
          <p:cNvSpPr/>
          <p:nvPr/>
        </p:nvSpPr>
        <p:spPr bwMode="auto">
          <a:xfrm>
            <a:off x="9610525" y="2270000"/>
            <a:ext cx="1467757" cy="140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defRPr/>
            </a:pPr>
            <a:endParaRPr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4" name="NuancesHeader"/>
          <p:cNvSpPr/>
          <p:nvPr/>
        </p:nvSpPr>
        <p:spPr bwMode="auto">
          <a:xfrm>
            <a:off x="5456207" y="4399980"/>
            <a:ext cx="3135497" cy="53164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defRPr/>
            </a:pPr>
            <a:r>
              <a:rPr lang="ru-RU" sz="22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Важно знать</a:t>
            </a:r>
            <a:endParaRPr sz="22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" name="Прямоугольник: скругленные углы 56"/>
          <p:cNvSpPr/>
          <p:nvPr/>
        </p:nvSpPr>
        <p:spPr>
          <a:xfrm>
            <a:off x="113928" y="1133987"/>
            <a:ext cx="1468745" cy="141031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Уведомление о предстоящей проверке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(не ранее 5 рабочих дней до проверки)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4" name="Прямоугольник: скругленные углы 56"/>
          <p:cNvSpPr/>
          <p:nvPr/>
        </p:nvSpPr>
        <p:spPr>
          <a:xfrm>
            <a:off x="1983541" y="1103242"/>
            <a:ext cx="1262267" cy="151282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инструментальной проверки приборов учёта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5" name="Прямоугольник: скругленные углы 56"/>
          <p:cNvSpPr/>
          <p:nvPr/>
        </p:nvSpPr>
        <p:spPr>
          <a:xfrm>
            <a:off x="3598361" y="1266244"/>
            <a:ext cx="1352505" cy="123198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Выявление факта </a:t>
            </a:r>
            <a:r>
              <a:rPr lang="ru-RU" sz="1200" b="1" u="sng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безучтённого</a:t>
            </a:r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потребления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6" name="Прямоугольник: скругленные углы 56"/>
          <p:cNvSpPr/>
          <p:nvPr/>
        </p:nvSpPr>
        <p:spPr>
          <a:xfrm>
            <a:off x="5256810" y="1135598"/>
            <a:ext cx="1471274" cy="146053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</a:rPr>
              <a:t>Составление акта </a:t>
            </a:r>
            <a:r>
              <a:rPr lang="ru-RU" sz="1200" b="1" u="sng" dirty="0" err="1">
                <a:solidFill>
                  <a:srgbClr val="003264"/>
                </a:solidFill>
                <a:latin typeface="Liberation Serif" panose="02020603050405020304" pitchFamily="18" charset="0"/>
              </a:rPr>
              <a:t>безучтённого</a:t>
            </a:r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</a:rPr>
              <a:t> потребления с расчетом объема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</a:endParaRPr>
          </a:p>
        </p:txBody>
      </p:sp>
      <p:sp>
        <p:nvSpPr>
          <p:cNvPr id="37" name="Прямоугольник: скругленные углы 56"/>
          <p:cNvSpPr/>
          <p:nvPr/>
        </p:nvSpPr>
        <p:spPr>
          <a:xfrm>
            <a:off x="7002440" y="1197769"/>
            <a:ext cx="1390313" cy="129205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Направление акта в адрес ГП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(в течение 3 рабочих дней)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8" name="Прямоугольник: скругленные углы 56"/>
          <p:cNvSpPr/>
          <p:nvPr/>
        </p:nvSpPr>
        <p:spPr bwMode="auto">
          <a:xfrm>
            <a:off x="8743932" y="1196601"/>
            <a:ext cx="1109496" cy="124369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Расчёт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стоимости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9" name="Прямоугольник: скругленные углы 56"/>
          <p:cNvSpPr/>
          <p:nvPr/>
        </p:nvSpPr>
        <p:spPr bwMode="auto">
          <a:xfrm>
            <a:off x="10121361" y="1177164"/>
            <a:ext cx="1390312" cy="132396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Выставление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счёта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0" name="Прямоугольник: скругленные углы 56"/>
          <p:cNvSpPr/>
          <p:nvPr/>
        </p:nvSpPr>
        <p:spPr bwMode="auto">
          <a:xfrm>
            <a:off x="11808437" y="1165872"/>
            <a:ext cx="1390312" cy="132395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Взыскание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sz="1200" b="1" u="sng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(досудебное / судебное)</a:t>
            </a:r>
            <a:endParaRPr lang="ru-RU" sz="1200" b="1" u="sng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41" name="Arrow1"/>
          <p:cNvCxnSpPr/>
          <p:nvPr/>
        </p:nvCxnSpPr>
        <p:spPr bwMode="auto">
          <a:xfrm flipV="1">
            <a:off x="3245251" y="1882234"/>
            <a:ext cx="349022" cy="6202"/>
          </a:xfrm>
          <a:prstGeom prst="straightConnector1">
            <a:avLst/>
          </a:prstGeom>
          <a:ln w="28575">
            <a:solidFill>
              <a:srgbClr val="003264"/>
            </a:solidFill>
            <a:tailEnd type="triangle" w="med" len="med"/>
          </a:ln>
        </p:spPr>
      </p:cxnSp>
      <p:cxnSp>
        <p:nvCxnSpPr>
          <p:cNvPr id="42" name="Arrow0"/>
          <p:cNvCxnSpPr>
            <a:endCxn id="36" idx="1"/>
          </p:cNvCxnSpPr>
          <p:nvPr/>
        </p:nvCxnSpPr>
        <p:spPr bwMode="auto">
          <a:xfrm>
            <a:off x="4948884" y="1858450"/>
            <a:ext cx="307926" cy="7417"/>
          </a:xfrm>
          <a:prstGeom prst="straightConnector1">
            <a:avLst/>
          </a:prstGeom>
          <a:ln w="28575">
            <a:solidFill>
              <a:srgbClr val="003264"/>
            </a:solidFill>
            <a:tailEnd type="triangle" w="med" len="med"/>
          </a:ln>
        </p:spPr>
      </p:cxnSp>
      <p:cxnSp>
        <p:nvCxnSpPr>
          <p:cNvPr id="43" name="Arrow0"/>
          <p:cNvCxnSpPr/>
          <p:nvPr/>
        </p:nvCxnSpPr>
        <p:spPr bwMode="auto">
          <a:xfrm>
            <a:off x="6717036" y="1882252"/>
            <a:ext cx="268743" cy="7748"/>
          </a:xfrm>
          <a:prstGeom prst="straightConnector1">
            <a:avLst/>
          </a:prstGeom>
          <a:ln w="28575">
            <a:solidFill>
              <a:srgbClr val="003264"/>
            </a:solidFill>
            <a:tailEnd type="triangle" w="med" len="med"/>
          </a:ln>
        </p:spPr>
      </p:cxn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8" y="2669048"/>
            <a:ext cx="1662990" cy="1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8" name="Arrow0"/>
          <p:cNvCxnSpPr>
            <a:stCxn id="37" idx="3"/>
          </p:cNvCxnSpPr>
          <p:nvPr/>
        </p:nvCxnSpPr>
        <p:spPr bwMode="auto">
          <a:xfrm>
            <a:off x="8392753" y="1843798"/>
            <a:ext cx="338295" cy="0"/>
          </a:xfrm>
          <a:prstGeom prst="straightConnector1">
            <a:avLst/>
          </a:prstGeom>
          <a:ln w="28575">
            <a:solidFill>
              <a:srgbClr val="003264"/>
            </a:solidFill>
            <a:tailEnd type="triangle" w="med" len="med"/>
          </a:ln>
        </p:spPr>
      </p:cxnSp>
      <p:cxnSp>
        <p:nvCxnSpPr>
          <p:cNvPr id="60" name="Arrow0"/>
          <p:cNvCxnSpPr/>
          <p:nvPr/>
        </p:nvCxnSpPr>
        <p:spPr bwMode="auto">
          <a:xfrm>
            <a:off x="9853428" y="1828120"/>
            <a:ext cx="259162" cy="0"/>
          </a:xfrm>
          <a:prstGeom prst="straightConnector1">
            <a:avLst/>
          </a:prstGeom>
          <a:ln w="28575">
            <a:solidFill>
              <a:srgbClr val="003264"/>
            </a:solidFill>
            <a:tailEnd type="triangle" w="med" len="med"/>
          </a:ln>
        </p:spPr>
      </p:cxnSp>
      <p:cxnSp>
        <p:nvCxnSpPr>
          <p:cNvPr id="61" name="Arrow0"/>
          <p:cNvCxnSpPr/>
          <p:nvPr/>
        </p:nvCxnSpPr>
        <p:spPr bwMode="auto">
          <a:xfrm>
            <a:off x="1600336" y="1870952"/>
            <a:ext cx="383205" cy="1"/>
          </a:xfrm>
          <a:prstGeom prst="straightConnector1">
            <a:avLst/>
          </a:prstGeom>
          <a:ln w="28575">
            <a:solidFill>
              <a:srgbClr val="003264"/>
            </a:solidFill>
            <a:tailEnd type="triangle" w="med" len="med"/>
          </a:ln>
        </p:spPr>
      </p:cxnSp>
      <p:cxnSp>
        <p:nvCxnSpPr>
          <p:cNvPr id="62" name="Arrow0"/>
          <p:cNvCxnSpPr/>
          <p:nvPr/>
        </p:nvCxnSpPr>
        <p:spPr bwMode="auto">
          <a:xfrm>
            <a:off x="11511673" y="1839144"/>
            <a:ext cx="311465" cy="0"/>
          </a:xfrm>
          <a:prstGeom prst="straightConnector1">
            <a:avLst/>
          </a:prstGeom>
          <a:ln w="28575">
            <a:solidFill>
              <a:srgbClr val="003264"/>
            </a:solidFill>
            <a:tailEnd type="triangle" w="med" len="med"/>
          </a:ln>
        </p:spPr>
      </p:cxnSp>
      <p:pic>
        <p:nvPicPr>
          <p:cNvPr id="3084" name="Picture 1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543" y="2699005"/>
            <a:ext cx="1558238" cy="132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351" y="2596136"/>
            <a:ext cx="1447378" cy="144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591" y="2661748"/>
            <a:ext cx="1526077" cy="1278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647" y="2754799"/>
            <a:ext cx="1558237" cy="1228497"/>
          </a:xfrm>
          <a:prstGeom prst="rect">
            <a:avLst/>
          </a:prstGeom>
        </p:spPr>
      </p:pic>
      <p:sp>
        <p:nvSpPr>
          <p:cNvPr id="45" name="Banner"/>
          <p:cNvSpPr/>
          <p:nvPr/>
        </p:nvSpPr>
        <p:spPr bwMode="auto">
          <a:xfrm>
            <a:off x="438151" y="4958738"/>
            <a:ext cx="12325350" cy="2197203"/>
          </a:xfrm>
          <a:prstGeom prst="roundRect">
            <a:avLst>
              <a:gd name="adj" fmla="val 179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300000" rIns="300000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Акт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</a:t>
            </a:r>
            <a:r>
              <a:rPr lang="ru-RU" sz="1600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безучетном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потреблении электроэнергии </a:t>
            </a:r>
            <a:r>
              <a:rPr lang="ru-RU" sz="1600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составляет </a:t>
            </a:r>
            <a:r>
              <a:rPr lang="ru-RU" sz="16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сетевая организация.</a:t>
            </a:r>
            <a:endParaRPr lang="ru-RU" sz="16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Акт может быть составлен </a:t>
            </a: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отсутствие лица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(его законного представителя), осуществляющего </a:t>
            </a:r>
            <a:r>
              <a:rPr lang="ru-RU" sz="1600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безучётное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потребление.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</a:rPr>
              <a:t>Составление акта БУП возможно </a:t>
            </a:r>
            <a:r>
              <a:rPr lang="ru-RU" sz="1600" b="1" dirty="0" smtClean="0">
                <a:solidFill>
                  <a:srgbClr val="003264"/>
                </a:solidFill>
                <a:latin typeface="Liberation Serif" panose="02020603050405020304" pitchFamily="18" charset="0"/>
              </a:rPr>
              <a:t>не </a:t>
            </a: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</a:rPr>
              <a:t>в день выявления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</a:rPr>
              <a:t>нарушения, сетевая организация вправе направить соответствующее уведомление в адрес СНТ и ГП с приглашением на процедуру </a:t>
            </a:r>
            <a:r>
              <a:rPr lang="ru-RU" sz="1600" dirty="0" smtClean="0">
                <a:solidFill>
                  <a:srgbClr val="003264"/>
                </a:solidFill>
                <a:latin typeface="Liberation Serif" panose="02020603050405020304" pitchFamily="18" charset="0"/>
              </a:rPr>
              <a:t>составления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</a:rPr>
              <a:t>и подписания акта </a:t>
            </a:r>
            <a:r>
              <a:rPr lang="ru-RU" sz="1600" dirty="0" smtClean="0">
                <a:solidFill>
                  <a:srgbClr val="003264"/>
                </a:solidFill>
                <a:latin typeface="Liberation Serif" panose="02020603050405020304" pitchFamily="18" charset="0"/>
              </a:rPr>
              <a:t>БУП.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Гарантирующий поставщик </a:t>
            </a:r>
            <a:r>
              <a:rPr lang="ru-RU" sz="16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 вправе </a:t>
            </a:r>
            <a:r>
              <a:rPr lang="ru-RU" sz="1600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менять акт сетевой организации, признавать его незаконным или недействительным. 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936" y="4301796"/>
            <a:ext cx="768463" cy="637527"/>
          </a:xfrm>
          <a:prstGeom prst="rect">
            <a:avLst/>
          </a:prstGeom>
        </p:spPr>
      </p:pic>
      <p:pic>
        <p:nvPicPr>
          <p:cNvPr id="1026" name="Рисунок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050" y="2789025"/>
            <a:ext cx="1272523" cy="12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Рисунок 2" descr="Picture backgroun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418" y="2703010"/>
            <a:ext cx="12763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Рисунок 5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403" y="2777903"/>
            <a:ext cx="1231318" cy="117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43984" y="254728"/>
            <a:ext cx="10400000" cy="40978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r>
              <a:rPr lang="ru-RU" sz="24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Административная ответственность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0" name="Card0"/>
          <p:cNvSpPr/>
          <p:nvPr/>
        </p:nvSpPr>
        <p:spPr>
          <a:xfrm>
            <a:off x="4621985" y="1178414"/>
            <a:ext cx="2704042" cy="1632683"/>
          </a:xfrm>
          <a:prstGeom prst="roundRect">
            <a:avLst>
              <a:gd name="adj" fmla="val 6000"/>
            </a:avLst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ГРАЖДАНЕ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088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10 000–15 000 РУБ.</a:t>
            </a:r>
            <a:endParaRPr lang="ru-RU" b="1" dirty="0">
              <a:solidFill>
                <a:srgbClr val="F088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1" name="Card1"/>
          <p:cNvSpPr/>
          <p:nvPr/>
        </p:nvSpPr>
        <p:spPr>
          <a:xfrm>
            <a:off x="4628039" y="3115896"/>
            <a:ext cx="2704042" cy="1632683"/>
          </a:xfrm>
          <a:prstGeom prst="roundRect">
            <a:avLst>
              <a:gd name="adj" fmla="val 6000"/>
            </a:avLst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ДОЛЖНОСТНЫЕ ЛИЦА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088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30 000–80 000 РУБ. </a:t>
            </a:r>
            <a:endParaRPr lang="ru-RU" b="1" dirty="0">
              <a:solidFill>
                <a:srgbClr val="F088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088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либо дисквалификация 1–2 года</a:t>
            </a:r>
            <a:endParaRPr lang="ru-RU" b="1" dirty="0">
              <a:solidFill>
                <a:srgbClr val="F088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2" name="Card2"/>
          <p:cNvSpPr/>
          <p:nvPr/>
        </p:nvSpPr>
        <p:spPr>
          <a:xfrm>
            <a:off x="4628039" y="5260121"/>
            <a:ext cx="2704042" cy="1632683"/>
          </a:xfrm>
          <a:prstGeom prst="roundRect">
            <a:avLst>
              <a:gd name="adj" fmla="val 6000"/>
            </a:avLst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ЮРИДИЧЕСКИЕ ЛИЦА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088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100 000 – 200 000 РУБ.</a:t>
            </a:r>
            <a:endParaRPr lang="ru-RU" b="1" dirty="0">
              <a:solidFill>
                <a:srgbClr val="F088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546" y="1148210"/>
            <a:ext cx="3641959" cy="529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6507163" y="36274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4104" name="Picture 8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261" y="114821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261" y="3191668"/>
            <a:ext cx="1481137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332" y="5114375"/>
            <a:ext cx="1756489" cy="17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: скругленные углы 12"/>
          <p:cNvSpPr/>
          <p:nvPr/>
        </p:nvSpPr>
        <p:spPr>
          <a:xfrm>
            <a:off x="452204" y="2446338"/>
            <a:ext cx="3898173" cy="2971800"/>
          </a:xfrm>
          <a:prstGeom prst="roundRect">
            <a:avLst/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088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КоАП РФ Статья 7.19. </a:t>
            </a: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Самовольное подключение и использование электрической энергии</a:t>
            </a:r>
            <a:r>
              <a:rPr lang="en-US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влечет наложение административного </a:t>
            </a:r>
            <a:r>
              <a:rPr lang="ru-RU" sz="2000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штрафа (если нет признаков уголовного деяния)</a:t>
            </a:r>
            <a:endParaRPr lang="ru-RU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26820" y="425228"/>
            <a:ext cx="9187845" cy="40978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r>
              <a:rPr lang="ru-RU" sz="24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Уголовная ответственность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Sub"/>
          <p:cNvSpPr/>
          <p:nvPr/>
        </p:nvSpPr>
        <p:spPr>
          <a:xfrm>
            <a:off x="426820" y="993239"/>
            <a:ext cx="12062063" cy="40143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F08800"/>
                </a:solidFill>
                <a:latin typeface="Liberation Serif" panose="02020603050405020304" pitchFamily="18" charset="0"/>
                <a:cs typeface="Arial" panose="020B0604020202020204"/>
              </a:rPr>
              <a:t>Статья 165 УК РФ</a:t>
            </a:r>
            <a:r>
              <a:rPr lang="ru-RU" sz="2000" dirty="0">
                <a:solidFill>
                  <a:srgbClr val="F08800"/>
                </a:solidFill>
                <a:latin typeface="Liberation Serif" panose="02020603050405020304" pitchFamily="18" charset="0"/>
                <a:cs typeface="Arial" panose="020B0604020202020204"/>
              </a:rPr>
              <a:t> </a:t>
            </a:r>
            <a:r>
              <a:rPr lang="ru-RU" sz="2000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— причинение имущественного ущерба путём обмана или злоупотребления доверием</a:t>
            </a:r>
            <a:endParaRPr lang="ru-RU" sz="20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4" name="AppliesHeader"/>
          <p:cNvSpPr/>
          <p:nvPr/>
        </p:nvSpPr>
        <p:spPr>
          <a:xfrm>
            <a:off x="501308" y="1861676"/>
            <a:ext cx="3700000" cy="350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Применяется при:</a:t>
            </a:r>
            <a:endParaRPr lang="ru-RU" sz="1600" b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</p:txBody>
      </p:sp>
      <p:sp>
        <p:nvSpPr>
          <p:cNvPr id="15" name="AppliesList"/>
          <p:cNvSpPr/>
          <p:nvPr/>
        </p:nvSpPr>
        <p:spPr>
          <a:xfrm>
            <a:off x="426820" y="2211676"/>
            <a:ext cx="4702964" cy="1795023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320040" indent="-320040">
              <a:spcAft>
                <a:spcPts val="1100"/>
              </a:spcAft>
              <a:buFont typeface="Arial" panose="020B0604020202020204"/>
              <a:buChar char="•"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Крупном ущербе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 (свыше 1 000 000 руб.)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320040" indent="-320040">
              <a:spcAft>
                <a:spcPts val="1100"/>
              </a:spcAft>
              <a:buFont typeface="Arial" panose="020B0604020202020204"/>
              <a:buChar char="•"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Особо крупном ущербе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 (свыше 4 000 000 руб.)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320040" indent="-320040">
              <a:buFont typeface="Arial" panose="020B0604020202020204"/>
              <a:buChar char="•"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Повторных фактах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 нарушений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5487099" y="2315197"/>
          <a:ext cx="7215406" cy="3491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136"/>
                <a:gridCol w="3765195"/>
                <a:gridCol w="2477075"/>
              </a:tblGrid>
              <a:tr h="685824"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ч. 1</a:t>
                      </a:r>
                      <a:endParaRPr lang="ru-RU" sz="1400" b="1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Штраф</a:t>
                      </a:r>
                      <a:endParaRPr lang="ru-RU" sz="1400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до 300 000 руб.</a:t>
                      </a:r>
                      <a:endParaRPr lang="ru-RU" sz="1400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85824"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Обязательные работы</a:t>
                      </a:r>
                      <a:endParaRPr lang="ru-RU" sz="1400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до 480 часов</a:t>
                      </a:r>
                      <a:endParaRPr lang="ru-RU" sz="1400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685824"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Исправительные работы</a:t>
                      </a:r>
                      <a:endParaRPr lang="ru-RU" sz="1400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до 2 лет</a:t>
                      </a:r>
                      <a:endParaRPr lang="ru-RU" sz="1400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85824"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Принудительные работы</a:t>
                      </a:r>
                      <a:endParaRPr lang="ru-RU" sz="1400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до 5 лет</a:t>
                      </a:r>
                      <a:endParaRPr lang="ru-RU" sz="1400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748172"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ч. 2</a:t>
                      </a:r>
                      <a:endParaRPr lang="ru-RU" sz="1400" b="1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Лишение свободы (при квалифицирующих признаках)</a:t>
                      </a:r>
                      <a:endParaRPr lang="ru-RU" sz="1400" b="1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3264"/>
                          </a:solidFill>
                          <a:latin typeface="Liberation Serif" panose="02020603050405020304" pitchFamily="18" charset="0"/>
                          <a:cs typeface="Arial" panose="020B0604020202020204"/>
                        </a:rPr>
                        <a:t>до 5 лет</a:t>
                      </a:r>
                      <a:endParaRPr lang="ru-RU" sz="1400" b="1" baseline="0" dirty="0">
                        <a:solidFill>
                          <a:srgbClr val="003264"/>
                        </a:solidFill>
                        <a:latin typeface="Liberation Serif" panose="02020603050405020304" pitchFamily="18" charset="0"/>
                        <a:cs typeface="Arial" panose="020B0604020202020204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8" y="4200599"/>
            <a:ext cx="4591435" cy="29338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flipH="1">
            <a:off x="7610475" y="1861676"/>
            <a:ext cx="3257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Санкции: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43984" y="254728"/>
            <a:ext cx="10400000" cy="40978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Материальные </a:t>
            </a:r>
            <a:r>
              <a:rPr lang="ru-RU" sz="24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последствия для СНТ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4040" y="867567"/>
            <a:ext cx="11052632" cy="5824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3"/>
          <p:cNvSpPr txBox="1"/>
          <p:nvPr/>
        </p:nvSpPr>
        <p:spPr>
          <a:xfrm>
            <a:off x="3790502" y="1804988"/>
            <a:ext cx="241714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3264"/>
                </a:solidFill>
              </a:rPr>
              <a:t>1. Финансовые потери и дефицит бюджета </a:t>
            </a:r>
            <a:r>
              <a:rPr lang="ru-RU" dirty="0">
                <a:solidFill>
                  <a:srgbClr val="003264"/>
                </a:solidFill>
              </a:rPr>
              <a:t>– </a:t>
            </a:r>
            <a:r>
              <a:rPr lang="ru-RU" i="1" dirty="0">
                <a:solidFill>
                  <a:srgbClr val="003264"/>
                </a:solidFill>
              </a:rPr>
              <a:t>средства отсутствуют на нужды партнерства</a:t>
            </a:r>
            <a:endParaRPr lang="ru-RU" i="1" dirty="0">
              <a:solidFill>
                <a:srgbClr val="00326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60824" y="1804988"/>
            <a:ext cx="241714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3264"/>
                </a:solidFill>
              </a:rPr>
              <a:t>2. </a:t>
            </a:r>
            <a:r>
              <a:rPr lang="ru-RU" b="1" dirty="0">
                <a:solidFill>
                  <a:srgbClr val="003264"/>
                </a:solidFill>
              </a:rPr>
              <a:t>Невозможность ремонта сетей, инфраструктуры</a:t>
            </a:r>
            <a:r>
              <a:rPr lang="ru-RU" dirty="0">
                <a:solidFill>
                  <a:srgbClr val="003264"/>
                </a:solidFill>
              </a:rPr>
              <a:t> </a:t>
            </a:r>
            <a:r>
              <a:rPr lang="ru-RU" dirty="0" smtClean="0">
                <a:solidFill>
                  <a:srgbClr val="003264"/>
                </a:solidFill>
              </a:rPr>
              <a:t>– рост </a:t>
            </a:r>
            <a:r>
              <a:rPr lang="ru-RU" i="1" dirty="0" smtClean="0">
                <a:solidFill>
                  <a:srgbClr val="003264"/>
                </a:solidFill>
              </a:rPr>
              <a:t>износа</a:t>
            </a:r>
            <a:endParaRPr lang="ru-RU" i="1" dirty="0">
              <a:solidFill>
                <a:srgbClr val="003264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1260" y="4679322"/>
            <a:ext cx="233562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3264"/>
                </a:solidFill>
              </a:rPr>
              <a:t>3. </a:t>
            </a:r>
            <a:r>
              <a:rPr lang="ru-RU" b="1" dirty="0">
                <a:solidFill>
                  <a:srgbClr val="003264"/>
                </a:solidFill>
              </a:rPr>
              <a:t>Перезагрузка электрической сети </a:t>
            </a:r>
            <a:r>
              <a:rPr lang="ru-RU" dirty="0">
                <a:solidFill>
                  <a:srgbClr val="003264"/>
                </a:solidFill>
              </a:rPr>
              <a:t>– </a:t>
            </a:r>
            <a:r>
              <a:rPr lang="ru-RU" i="1" dirty="0">
                <a:solidFill>
                  <a:srgbClr val="003264"/>
                </a:solidFill>
              </a:rPr>
              <a:t>риск аварий и отключений</a:t>
            </a:r>
            <a:endParaRPr lang="ru-RU" i="1" dirty="0">
              <a:solidFill>
                <a:srgbClr val="003264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60824" y="4679321"/>
            <a:ext cx="241714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3264"/>
                </a:solidFill>
              </a:rPr>
              <a:t>4. </a:t>
            </a:r>
            <a:r>
              <a:rPr lang="ru-RU" b="1" dirty="0">
                <a:solidFill>
                  <a:srgbClr val="003264"/>
                </a:solidFill>
              </a:rPr>
              <a:t>Потеря доверия к правлению СНТ </a:t>
            </a:r>
            <a:r>
              <a:rPr lang="ru-RU" dirty="0">
                <a:solidFill>
                  <a:srgbClr val="003264"/>
                </a:solidFill>
              </a:rPr>
              <a:t>– </a:t>
            </a:r>
            <a:r>
              <a:rPr lang="ru-RU" i="1" dirty="0" smtClean="0">
                <a:solidFill>
                  <a:srgbClr val="003264"/>
                </a:solidFill>
              </a:rPr>
              <a:t>рост конфликтов </a:t>
            </a:r>
            <a:r>
              <a:rPr lang="ru-RU" i="1" dirty="0">
                <a:solidFill>
                  <a:srgbClr val="003264"/>
                </a:solidFill>
              </a:rPr>
              <a:t>и </a:t>
            </a:r>
            <a:r>
              <a:rPr lang="ru-RU" i="1" dirty="0" smtClean="0">
                <a:solidFill>
                  <a:srgbClr val="003264"/>
                </a:solidFill>
              </a:rPr>
              <a:t>недовольства</a:t>
            </a:r>
            <a:endParaRPr lang="ru-RU" i="1" dirty="0">
              <a:solidFill>
                <a:srgbClr val="00326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56"/>
          <p:cNvSpPr/>
          <p:nvPr/>
        </p:nvSpPr>
        <p:spPr bwMode="auto">
          <a:xfrm>
            <a:off x="352936" y="1523722"/>
            <a:ext cx="3495873" cy="2135829"/>
          </a:xfrm>
          <a:prstGeom prst="roundRect">
            <a:avLst/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ЭЭ, выявленной  сетевой организацией по </a:t>
            </a:r>
            <a:r>
              <a:rPr lang="ru-RU" sz="2000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безучетному</a:t>
            </a:r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потреблению в отношение всех потребителей</a:t>
            </a:r>
            <a:endParaRPr lang="ru-RU" sz="20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1" name="Прямоугольник: скругленные углы 56"/>
          <p:cNvSpPr/>
          <p:nvPr/>
        </p:nvSpPr>
        <p:spPr bwMode="auto">
          <a:xfrm>
            <a:off x="4387787" y="1502247"/>
            <a:ext cx="1996043" cy="2144692"/>
          </a:xfrm>
          <a:prstGeom prst="roundRect">
            <a:avLst/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составленных актов в </a:t>
            </a:r>
            <a:r>
              <a:rPr lang="ru-RU" sz="20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отношении </a:t>
            </a:r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СНТ, НП, ДНП</a:t>
            </a:r>
            <a:endParaRPr lang="ru-RU" sz="20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7" name="Прямоугольник: скругленные углы 56"/>
          <p:cNvSpPr/>
          <p:nvPr/>
        </p:nvSpPr>
        <p:spPr bwMode="auto">
          <a:xfrm>
            <a:off x="6878822" y="1503298"/>
            <a:ext cx="3495881" cy="2133788"/>
          </a:xfrm>
          <a:prstGeom prst="roundRect">
            <a:avLst/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ЭЭ, выявленной  сетевой организацией по </a:t>
            </a:r>
            <a:r>
              <a:rPr lang="ru-RU" sz="2000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безучетному</a:t>
            </a:r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потреблению в отношение СНТ, НП, ДНП</a:t>
            </a:r>
            <a:endParaRPr lang="ru-RU" sz="20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9" name="Прямоугольник: скругленные углы 56"/>
          <p:cNvSpPr/>
          <p:nvPr/>
        </p:nvSpPr>
        <p:spPr bwMode="auto">
          <a:xfrm>
            <a:off x="1104625" y="4278236"/>
            <a:ext cx="1987773" cy="619866"/>
          </a:xfrm>
          <a:prstGeom prst="round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168 </a:t>
            </a:r>
            <a:r>
              <a:rPr lang="ru-RU" sz="20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млн кВт*ч</a:t>
            </a:r>
            <a:endParaRPr lang="ru-RU" sz="2000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1" name="Прямоугольник: скругленные углы 56"/>
          <p:cNvSpPr/>
          <p:nvPr/>
        </p:nvSpPr>
        <p:spPr bwMode="auto">
          <a:xfrm>
            <a:off x="7589094" y="4307851"/>
            <a:ext cx="2075285" cy="632603"/>
          </a:xfrm>
          <a:prstGeom prst="round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6,7 </a:t>
            </a:r>
            <a:r>
              <a:rPr lang="ru-RU" sz="20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млн кВт*ч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3" name="Прямоугольник: скругленные углы 56"/>
          <p:cNvSpPr/>
          <p:nvPr/>
        </p:nvSpPr>
        <p:spPr bwMode="auto">
          <a:xfrm>
            <a:off x="4658908" y="4258901"/>
            <a:ext cx="1316038" cy="632603"/>
          </a:xfrm>
          <a:prstGeom prst="round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28 шт.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24" name="Arrow0"/>
          <p:cNvCxnSpPr/>
          <p:nvPr/>
        </p:nvCxnSpPr>
        <p:spPr bwMode="auto">
          <a:xfrm>
            <a:off x="2098512" y="3637086"/>
            <a:ext cx="0" cy="621815"/>
          </a:xfrm>
          <a:prstGeom prst="straightConnector1">
            <a:avLst/>
          </a:prstGeom>
          <a:ln w="19050">
            <a:solidFill>
              <a:srgbClr val="003264"/>
            </a:solidFill>
            <a:tailEnd type="triangle" w="med" len="med"/>
          </a:ln>
        </p:spPr>
      </p:cxnSp>
      <p:cxnSp>
        <p:nvCxnSpPr>
          <p:cNvPr id="25" name="Arrow0"/>
          <p:cNvCxnSpPr>
            <a:endCxn id="23" idx="0"/>
          </p:cNvCxnSpPr>
          <p:nvPr/>
        </p:nvCxnSpPr>
        <p:spPr bwMode="auto">
          <a:xfrm>
            <a:off x="5316927" y="3646939"/>
            <a:ext cx="0" cy="611962"/>
          </a:xfrm>
          <a:prstGeom prst="straightConnector1">
            <a:avLst/>
          </a:prstGeom>
          <a:ln w="19050">
            <a:solidFill>
              <a:srgbClr val="003264"/>
            </a:solidFill>
            <a:tailEnd type="triangle" w="med" len="med"/>
          </a:ln>
        </p:spPr>
      </p:cxnSp>
      <p:cxnSp>
        <p:nvCxnSpPr>
          <p:cNvPr id="26" name="Arrow0"/>
          <p:cNvCxnSpPr/>
          <p:nvPr/>
        </p:nvCxnSpPr>
        <p:spPr bwMode="auto">
          <a:xfrm>
            <a:off x="8626737" y="3658763"/>
            <a:ext cx="25" cy="641150"/>
          </a:xfrm>
          <a:prstGeom prst="straightConnector1">
            <a:avLst/>
          </a:prstGeom>
          <a:ln w="19050">
            <a:solidFill>
              <a:srgbClr val="003264"/>
            </a:solidFill>
            <a:tailEnd type="triangle" w="med" len="med"/>
          </a:ln>
        </p:spPr>
      </p:cxnSp>
      <p:sp>
        <p:nvSpPr>
          <p:cNvPr id="28" name="Title"/>
          <p:cNvSpPr/>
          <p:nvPr/>
        </p:nvSpPr>
        <p:spPr>
          <a:xfrm>
            <a:off x="581970" y="434294"/>
            <a:ext cx="12109902" cy="40978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r>
              <a:rPr lang="ru-RU" sz="24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Статистика по </a:t>
            </a: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актам </a:t>
            </a:r>
            <a:r>
              <a:rPr lang="ru-RU" sz="24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БУП, ПАО </a:t>
            </a: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Россети</a:t>
            </a: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МР» за 2025-2026 </a:t>
            </a:r>
            <a:r>
              <a:rPr lang="ru-RU" sz="24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гг.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908" y="5092871"/>
            <a:ext cx="4271437" cy="2242761"/>
          </a:xfrm>
          <a:prstGeom prst="rect">
            <a:avLst/>
          </a:prstGeom>
        </p:spPr>
      </p:pic>
      <p:sp>
        <p:nvSpPr>
          <p:cNvPr id="15" name="Прямоугольник: скругленные углы 56"/>
          <p:cNvSpPr/>
          <p:nvPr/>
        </p:nvSpPr>
        <p:spPr bwMode="auto">
          <a:xfrm>
            <a:off x="10869695" y="1492394"/>
            <a:ext cx="1996043" cy="2144692"/>
          </a:xfrm>
          <a:prstGeom prst="roundRect">
            <a:avLst/>
          </a:prstGeom>
          <a:ln w="38100">
            <a:solidFill>
              <a:srgbClr val="00326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Объем стоимости по актам БУП в </a:t>
            </a:r>
            <a:r>
              <a:rPr lang="ru-RU" sz="2000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отношении </a:t>
            </a:r>
            <a:r>
              <a:rPr lang="ru-RU" sz="20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СНТ, НП, ДНП</a:t>
            </a:r>
            <a:endParaRPr lang="ru-RU" sz="20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cxnSp>
        <p:nvCxnSpPr>
          <p:cNvPr id="16" name="Arrow0"/>
          <p:cNvCxnSpPr/>
          <p:nvPr/>
        </p:nvCxnSpPr>
        <p:spPr bwMode="auto">
          <a:xfrm>
            <a:off x="11867716" y="3637086"/>
            <a:ext cx="25" cy="641150"/>
          </a:xfrm>
          <a:prstGeom prst="straightConnector1">
            <a:avLst/>
          </a:prstGeom>
          <a:ln w="19050">
            <a:solidFill>
              <a:srgbClr val="003264"/>
            </a:solidFill>
            <a:tailEnd type="triangle" w="med" len="med"/>
          </a:ln>
        </p:spPr>
      </p:cxnSp>
      <p:sp>
        <p:nvSpPr>
          <p:cNvPr id="18" name="Прямоугольник: скругленные углы 56"/>
          <p:cNvSpPr/>
          <p:nvPr/>
        </p:nvSpPr>
        <p:spPr bwMode="auto">
          <a:xfrm>
            <a:off x="10790453" y="4258900"/>
            <a:ext cx="2075285" cy="632603"/>
          </a:xfrm>
          <a:prstGeom prst="round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57 </a:t>
            </a:r>
            <a:r>
              <a:rPr lang="ru-RU" sz="20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млн рублей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521" t="13038" r="1587" b="4098"/>
          <a:stretch>
            <a:fillRect/>
          </a:stretch>
        </p:blipFill>
        <p:spPr>
          <a:xfrm>
            <a:off x="250319" y="0"/>
            <a:ext cx="12820073" cy="6922604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Title"/>
          <p:cNvSpPr/>
          <p:nvPr/>
        </p:nvSpPr>
        <p:spPr>
          <a:xfrm>
            <a:off x="543984" y="141514"/>
            <a:ext cx="10400000" cy="55848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Меры для исключения </a:t>
            </a:r>
            <a:r>
              <a:rPr lang="ru-RU" sz="2400" b="1" dirty="0" err="1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безучетного</a:t>
            </a:r>
            <a:r>
              <a:rPr lang="ru-RU" sz="2400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потребления</a:t>
            </a:r>
            <a:endParaRPr lang="ru-RU" sz="2400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3" name="Bul1"/>
          <p:cNvSpPr/>
          <p:nvPr/>
        </p:nvSpPr>
        <p:spPr>
          <a:xfrm>
            <a:off x="753532" y="832104"/>
            <a:ext cx="9740297" cy="563309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1. Исключить вмешательство в работу прибора учёта.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Не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снимать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пломбы (в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т.ч.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антимагнитные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), не повреждать прибор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учёта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и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трансформаторы тока.</a:t>
            </a:r>
            <a:endParaRPr lang="ru-RU" i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Не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подключать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оборудование в обход счётчика (до точки измерения).</a:t>
            </a:r>
            <a:endParaRPr lang="ru-RU" i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Не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менять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прибор учёта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самостоятельно –только через сетевую организацию или ГП (письмом).</a:t>
            </a:r>
            <a:endParaRPr lang="ru-RU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При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инструментальной проверке –вести фото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и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видеосъемку.</a:t>
            </a:r>
            <a:endParaRPr lang="ru-RU" i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r>
              <a:rPr lang="ru-RU" b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2</a:t>
            </a:r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. Следить за исправностью оборудования.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Регулярно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осматривать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прибор учёта, пломбы и схему подключения.</a:t>
            </a:r>
            <a:endParaRPr lang="ru-RU" i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Немедленно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сообщать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(письмом) в энергосбытовую или сетевую организацию о любой неисправности.</a:t>
            </a:r>
            <a:endParaRPr lang="ru-RU" i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3. Проводить профилактические беседы.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Инструктировать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ответственных за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электрохозяйство.</a:t>
            </a:r>
            <a:endParaRPr lang="ru-RU" i="1" dirty="0" smtClean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Не допускать посторонних к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электросетевому оборудованию.</a:t>
            </a:r>
            <a:endParaRPr lang="ru-RU" i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4. Передача электросетевого хозяйства СНТ </a:t>
            </a:r>
            <a:r>
              <a:rPr lang="ru-RU" b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в сетевые организации </a:t>
            </a:r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(консолидация).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Направить заявку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в сетевую организацию о передаче электросетевого хозяйства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СНТ.</a:t>
            </a:r>
            <a:endParaRPr lang="ru-RU" i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После передачи ответственность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за эксплуатацию и ремонт трансформаторных подстанций, линий электропередач и измерительных комплексов </a:t>
            </a:r>
            <a:r>
              <a:rPr lang="ru-RU" i="1" dirty="0" smtClean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переходит </a:t>
            </a:r>
            <a:r>
              <a:rPr lang="ru-RU" i="1" dirty="0">
                <a:solidFill>
                  <a:srgbClr val="003264"/>
                </a:solidFill>
                <a:latin typeface="Liberation Serif" panose="02020603050405020304" pitchFamily="18" charset="0"/>
                <a:cs typeface="Arial" panose="020B0604020202020204"/>
              </a:rPr>
              <a:t>на сетевую организацию.  </a:t>
            </a:r>
            <a:endParaRPr lang="ru-RU" i="1" dirty="0">
              <a:solidFill>
                <a:srgbClr val="003264"/>
              </a:solidFill>
              <a:latin typeface="Liberation Serif" panose="02020603050405020304" pitchFamily="18" charset="0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6237</Words>
  <Application>WPS Presentation</Application>
  <PresentationFormat>Произвольный</PresentationFormat>
  <Paragraphs>209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Arial</vt:lpstr>
      <vt:lpstr>SimSun</vt:lpstr>
      <vt:lpstr>Wingdings</vt:lpstr>
      <vt:lpstr>Segoe UI</vt:lpstr>
      <vt:lpstr>Liberation Serif</vt:lpstr>
      <vt:lpstr>Times New Roman</vt:lpstr>
      <vt:lpstr>Tahoma</vt:lpstr>
      <vt:lpstr>Liberation Sans</vt:lpstr>
      <vt:lpstr>Arial</vt:lpstr>
      <vt:lpstr>Microsoft YaHei</vt:lpstr>
      <vt:lpstr>Arial Unicode MS</vt:lpstr>
      <vt:lpstr>Calibri</vt:lpstr>
      <vt:lpstr>Segoe Print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Interrao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Кадушин Александр Владимирович</dc:creator>
  <cp:lastModifiedBy>WPS_1778660723</cp:lastModifiedBy>
  <cp:revision>286</cp:revision>
  <cp:lastPrinted>2026-10-13T07:47:00Z</cp:lastPrinted>
  <dcterms:created xsi:type="dcterms:W3CDTF">2019-10-09T15:53:00Z</dcterms:created>
  <dcterms:modified xsi:type="dcterms:W3CDTF">2026-10-27T07:31:10Z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E2FA42A1A1A641B2B90BAF017F259476_13</vt:lpwstr>
  </property>
  <property fmtid="{D5CDD505-2E9C-101B-9397-08002B2CF9AE}" pid="3" name="KSOProductBuildVer">
    <vt:lpwstr>1049-12.1.0.29162</vt:lpwstr>
  </property>
</Properties>
</file>