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.svg" ContentType="image/svg+xml"/>
  <Override PartName="/ppt/media/image4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1567" r:id="rId3"/>
    <p:sldId id="1641" r:id="rId4"/>
    <p:sldId id="1618" r:id="rId5"/>
    <p:sldId id="1623" r:id="rId6"/>
    <p:sldId id="1632" r:id="rId8"/>
    <p:sldId id="1636" r:id="rId9"/>
    <p:sldId id="1633" r:id="rId10"/>
    <p:sldId id="1634" r:id="rId11"/>
    <p:sldId id="1624" r:id="rId12"/>
    <p:sldId id="1635" r:id="rId13"/>
    <p:sldId id="1639" r:id="rId14"/>
    <p:sldId id="1626" r:id="rId15"/>
    <p:sldId id="1642" r:id="rId16"/>
    <p:sldId id="1638" r:id="rId17"/>
    <p:sldId id="1637" r:id="rId18"/>
  </p:sldIdLst>
  <p:sldSz cx="13320395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41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76"/>
    <a:srgbClr val="ED7D31"/>
    <a:srgbClr val="2F5597"/>
    <a:srgbClr val="F9F9F9"/>
    <a:srgbClr val="F08800"/>
    <a:srgbClr val="D9D9D9"/>
    <a:srgbClr val="003264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97" autoAdjust="0"/>
    <p:restoredTop sz="91395" autoAdjust="0"/>
  </p:normalViewPr>
  <p:slideViewPr>
    <p:cSldViewPr snapToGrid="0" showGuides="1">
      <p:cViewPr varScale="1">
        <p:scale>
          <a:sx n="95" d="100"/>
          <a:sy n="95" d="100"/>
        </p:scale>
        <p:origin x="966" y="90"/>
      </p:cViewPr>
      <p:guideLst>
        <p:guide orient="horz" pos="2381"/>
        <p:guide pos="41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1A21E0-EF45-48AD-9BC2-7CE82BAC6BDB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1143000"/>
            <a:ext cx="5435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82863E-8975-454E-B881-E50B23E8DAA9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1pPr>
    <a:lvl2pPr marL="569595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2pPr>
    <a:lvl3pPr marL="1139190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3pPr>
    <a:lvl4pPr marL="1708150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4pPr>
    <a:lvl5pPr marL="2277745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5pPr>
    <a:lvl6pPr marL="2847340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6pPr>
    <a:lvl7pPr marL="3416935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7pPr>
    <a:lvl8pPr marL="3985895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8pPr>
    <a:lvl9pPr marL="4555490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2863E-8975-454E-B881-E50B23E8DAA9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2863E-8975-454E-B881-E50B23E8DAA9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2863E-8975-454E-B881-E50B23E8DAA9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2863E-8975-454E-B881-E50B23E8DAA9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2863E-8975-454E-B881-E50B23E8DAA9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1" r="793"/>
          <a:stretch>
            <a:fillRect/>
          </a:stretch>
        </p:blipFill>
        <p:spPr>
          <a:xfrm>
            <a:off x="0" y="6887289"/>
            <a:ext cx="13320713" cy="2592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47683" y="1124712"/>
            <a:ext cx="5774458" cy="9674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1" r="793"/>
          <a:stretch>
            <a:fillRect/>
          </a:stretch>
        </p:blipFill>
        <p:spPr>
          <a:xfrm>
            <a:off x="0" y="6887289"/>
            <a:ext cx="13320713" cy="2592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59167" y="814335"/>
            <a:ext cx="5490221" cy="91982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43984" y="254728"/>
            <a:ext cx="9747029" cy="4097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2380" kern="1200" cap="all" baseline="0" dirty="0">
                <a:solidFill>
                  <a:srgbClr val="0032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НАИМЕНОВАНИЕ СЛАЙДА</a:t>
            </a:r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10707805" y="7013698"/>
            <a:ext cx="2258592" cy="437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4A0DB5A-4A1A-4420-9295-8BB2A863997E}" type="slidenum">
              <a:rPr lang="ru-RU" sz="2240" smtClean="0">
                <a:solidFill>
                  <a:srgbClr val="003264"/>
                </a:solidFill>
              </a:rPr>
            </a:fld>
            <a:endParaRPr lang="ru-RU" sz="2240" dirty="0">
              <a:solidFill>
                <a:srgbClr val="003264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 flipH="1" flipV="1">
            <a:off x="543983" y="672387"/>
            <a:ext cx="12062063" cy="0"/>
          </a:xfrm>
          <a:prstGeom prst="line">
            <a:avLst/>
          </a:prstGeom>
          <a:ln w="15875">
            <a:gradFill flip="none" rotWithShape="1">
              <a:gsLst>
                <a:gs pos="26000">
                  <a:schemeClr val="bg1"/>
                </a:gs>
                <a:gs pos="100000">
                  <a:srgbClr val="003264"/>
                </a:gs>
              </a:gsLst>
              <a:lin ang="0" scaled="1"/>
              <a:tileRect/>
            </a:gra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 flipH="1" flipV="1">
            <a:off x="543984" y="7140070"/>
            <a:ext cx="11765375" cy="9328"/>
          </a:xfrm>
          <a:prstGeom prst="line">
            <a:avLst/>
          </a:prstGeom>
          <a:ln w="19050" cmpd="thickThin">
            <a:gradFill flip="none" rotWithShape="1">
              <a:gsLst>
                <a:gs pos="0">
                  <a:srgbClr val="FF6408"/>
                </a:gs>
                <a:gs pos="100000">
                  <a:schemeClr val="bg1"/>
                </a:gs>
              </a:gsLst>
              <a:lin ang="10800000" scaled="1"/>
              <a:tileRect/>
            </a:gradFill>
            <a:headEnd w="lg" len="med"/>
            <a:tailEnd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91709" y="327212"/>
            <a:ext cx="1974688" cy="337291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198" y="3935782"/>
            <a:ext cx="133103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4000" b="1" spc="135" dirty="0">
                <a:solidFill>
                  <a:srgbClr val="00326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СПАСИБО</a:t>
            </a:r>
            <a:br>
              <a:rPr lang="ru-RU" sz="4000" b="1" spc="135" dirty="0">
                <a:solidFill>
                  <a:srgbClr val="00326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4000" b="1" spc="135" dirty="0">
                <a:solidFill>
                  <a:srgbClr val="00326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 ВНИМАНИЕ!</a:t>
            </a:r>
            <a:endParaRPr lang="ru-RU" sz="4000" b="1" spc="135" dirty="0">
              <a:solidFill>
                <a:srgbClr val="003264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1" r="793"/>
          <a:stretch>
            <a:fillRect/>
          </a:stretch>
        </p:blipFill>
        <p:spPr>
          <a:xfrm>
            <a:off x="0" y="6887289"/>
            <a:ext cx="13320713" cy="2592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47683" y="1124712"/>
            <a:ext cx="5774458" cy="9674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98855" rtl="0" eaLnBrk="1" latinLnBrk="0" hangingPunct="1">
        <a:lnSpc>
          <a:spcPct val="90000"/>
        </a:lnSpc>
        <a:spcBef>
          <a:spcPct val="0"/>
        </a:spcBef>
        <a:buNone/>
        <a:defRPr sz="48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9555" indent="-249555" algn="l" defTabSz="998855" rtl="0" eaLnBrk="1" latinLnBrk="0" hangingPunct="1">
        <a:lnSpc>
          <a:spcPct val="90000"/>
        </a:lnSpc>
        <a:spcBef>
          <a:spcPts val="1095"/>
        </a:spcBef>
        <a:buFont typeface="Arial" panose="020B0604020202020204" pitchFamily="34" charset="0"/>
        <a:buChar char="•"/>
        <a:defRPr sz="3060" kern="1200">
          <a:solidFill>
            <a:schemeClr val="tx1"/>
          </a:solidFill>
          <a:latin typeface="+mn-lt"/>
          <a:ea typeface="+mn-ea"/>
          <a:cs typeface="+mn-cs"/>
        </a:defRPr>
      </a:lvl1pPr>
      <a:lvl2pPr marL="749300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2620" kern="1200">
          <a:solidFill>
            <a:schemeClr val="tx1"/>
          </a:solidFill>
          <a:latin typeface="+mn-lt"/>
          <a:ea typeface="+mn-ea"/>
          <a:cs typeface="+mn-cs"/>
        </a:defRPr>
      </a:lvl2pPr>
      <a:lvl3pPr marL="1249045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2185" kern="1200">
          <a:solidFill>
            <a:schemeClr val="tx1"/>
          </a:solidFill>
          <a:latin typeface="+mn-lt"/>
          <a:ea typeface="+mn-ea"/>
          <a:cs typeface="+mn-cs"/>
        </a:defRPr>
      </a:lvl3pPr>
      <a:lvl4pPr marL="1748155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4pPr>
      <a:lvl5pPr marL="2247900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5pPr>
      <a:lvl6pPr marL="2747645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6pPr>
      <a:lvl7pPr marL="3246755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7pPr>
      <a:lvl8pPr marL="3746500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8pPr>
      <a:lvl9pPr marL="4246245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1pPr>
      <a:lvl2pPr marL="499745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2pPr>
      <a:lvl3pPr marL="998855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3pPr>
      <a:lvl4pPr marL="1498600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4pPr>
      <a:lvl5pPr marL="1998345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5pPr>
      <a:lvl6pPr marL="2497455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6pPr>
      <a:lvl7pPr marL="2997200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7pPr>
      <a:lvl8pPr marL="3496945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8pPr>
      <a:lvl9pPr marL="3996055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42358" y="4981894"/>
            <a:ext cx="74360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003264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Докладчик: </a:t>
            </a:r>
            <a:r>
              <a:rPr lang="ru-RU" kern="1400" dirty="0">
                <a:solidFill>
                  <a:srgbClr val="003264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Брыксина Галина Анатольевна,</a:t>
            </a:r>
            <a:endParaRPr lang="ru-RU" kern="1400" dirty="0">
              <a:solidFill>
                <a:srgbClr val="003264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algn="ctr"/>
            <a:r>
              <a:rPr lang="ru-RU" kern="1400">
                <a:solidFill>
                  <a:srgbClr val="003264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Заместитель</a:t>
            </a:r>
            <a:r>
              <a:rPr lang="ru-RU" kern="1400" dirty="0">
                <a:solidFill>
                  <a:srgbClr val="003264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 </a:t>
            </a:r>
            <a:r>
              <a:rPr lang="ru-RU" kern="1400">
                <a:solidFill>
                  <a:srgbClr val="003264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начальника </a:t>
            </a:r>
            <a:r>
              <a:rPr lang="ru-RU" kern="1400" dirty="0">
                <a:solidFill>
                  <a:srgbClr val="003264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Подольского территориального отделения</a:t>
            </a:r>
            <a:endParaRPr lang="ru-RU" kern="1400" dirty="0">
              <a:solidFill>
                <a:srgbClr val="003264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algn="ctr"/>
            <a:endParaRPr lang="ru-RU" b="1" dirty="0">
              <a:solidFill>
                <a:srgbClr val="003264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algn="ctr"/>
            <a:r>
              <a:rPr lang="ru-RU" b="1" dirty="0">
                <a:solidFill>
                  <a:srgbClr val="003264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Дата: </a:t>
            </a:r>
            <a:r>
              <a:rPr lang="ru-RU" kern="1400" dirty="0">
                <a:solidFill>
                  <a:srgbClr val="003264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21.10.2026</a:t>
            </a:r>
            <a:endParaRPr lang="ru-RU" kern="1400" dirty="0">
              <a:solidFill>
                <a:srgbClr val="003264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3943" y="2481681"/>
            <a:ext cx="115404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3D80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Работа с СНТ: консолидация точек поставки, взаимодействие с сетевыми компаниями.</a:t>
            </a:r>
            <a:endParaRPr lang="ru-RU" sz="4000" b="1" dirty="0">
              <a:solidFill>
                <a:srgbClr val="003D80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Составляющие общего потребления СНТ</a:t>
            </a:r>
            <a:endParaRPr lang="ru-RU" sz="20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3292" y="1286540"/>
            <a:ext cx="2870699" cy="19147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974" t="16765" r="63079" b="15633"/>
          <a:stretch>
            <a:fillRect/>
          </a:stretch>
        </p:blipFill>
        <p:spPr>
          <a:xfrm>
            <a:off x="4728013" y="703621"/>
            <a:ext cx="2965458" cy="16608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86" t="10416" r="6884" b="28545"/>
          <a:stretch>
            <a:fillRect/>
          </a:stretch>
        </p:blipFill>
        <p:spPr>
          <a:xfrm>
            <a:off x="597432" y="1524198"/>
            <a:ext cx="2157985" cy="16824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99731" y="1545809"/>
            <a:ext cx="848380" cy="84838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3712518" y="5078999"/>
            <a:ext cx="5477256" cy="175564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035" y="5292045"/>
            <a:ext cx="4566222" cy="13295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85115" y="3546936"/>
            <a:ext cx="1532063" cy="153206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5934" y="3317358"/>
            <a:ext cx="25411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Потребление всех ИЖС</a:t>
            </a:r>
            <a:endParaRPr lang="ru-RU" sz="14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0000" y="2394189"/>
            <a:ext cx="3576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Технологические потери в линиях и/или силовом трансформаторе</a:t>
            </a:r>
            <a:endParaRPr lang="ru-RU" sz="14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53293" y="3317358"/>
            <a:ext cx="27270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Потребление общего имущества: уличное освещение, ВНС, сторожка и т.п.</a:t>
            </a:r>
            <a:endParaRPr lang="ru-RU" sz="14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 rot="18883940">
            <a:off x="2629312" y="3616653"/>
            <a:ext cx="884603" cy="1650854"/>
          </a:xfrm>
          <a:prstGeom prst="downArrow">
            <a:avLst/>
          </a:prstGeom>
          <a:solidFill>
            <a:srgbClr val="F088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2445347">
            <a:off x="9318819" y="4371276"/>
            <a:ext cx="884603" cy="1118069"/>
          </a:xfrm>
          <a:prstGeom prst="downArrow">
            <a:avLst/>
          </a:prstGeom>
          <a:solidFill>
            <a:srgbClr val="F088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6008401" y="2980408"/>
            <a:ext cx="884603" cy="396012"/>
          </a:xfrm>
          <a:prstGeom prst="downArrow">
            <a:avLst/>
          </a:prstGeom>
          <a:solidFill>
            <a:srgbClr val="F088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/>
          <a:srcRect l="15804" t="16064" r="73670" b="30135"/>
          <a:stretch>
            <a:fillRect/>
          </a:stretch>
        </p:blipFill>
        <p:spPr>
          <a:xfrm>
            <a:off x="519884" y="3686690"/>
            <a:ext cx="1415486" cy="20347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Определение термина «консолидация» </a:t>
            </a:r>
            <a:endParaRPr lang="ru-RU" sz="20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6127" y="1444335"/>
            <a:ext cx="74710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333333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Консолидация электросетевого хозяйства СНТ</a:t>
            </a:r>
            <a:r>
              <a:rPr lang="ru-RU" sz="2400" dirty="0">
                <a:solidFill>
                  <a:srgbClr val="333333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 — это процесс передачи объектов электросетевого хозяйства (кабельные линии, трансформаторные подстанции, оборудование) от садоводческого некоммерческого товарищества в собственность специализированной энергетической компании (территориальной сетевой организации, ТСО).</a:t>
            </a:r>
            <a:endParaRPr lang="ru-RU" sz="24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97291" y="900748"/>
            <a:ext cx="3275280" cy="5741409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737755" y="1080655"/>
            <a:ext cx="8302335" cy="4499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Цели консолидации </a:t>
            </a:r>
            <a:endParaRPr lang="ru-RU" sz="20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3918" y="1232196"/>
            <a:ext cx="77984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Повышение надёжности и качества электроснабжения - единое управление позволяет планомерно проводить модернизацию, ремонт и реконструкцию сетей, снижая риск аварий.</a:t>
            </a:r>
            <a:endParaRPr lang="ru-RU" sz="20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99159" y="2778235"/>
            <a:ext cx="6657975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Освобождение членов СНТ от затрат на содержание -товарищество перестаёт нести расходы на капитальный ремонт, текущее обслуживание и замену оборудования.</a:t>
            </a:r>
            <a:endParaRPr lang="ru-RU" sz="20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99159" y="4542061"/>
            <a:ext cx="6657975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Создание единых стандартов -упрощается технологическое присоединение новых абонентов и обеспечивается соблюдение технических норм.</a:t>
            </a:r>
            <a:endParaRPr lang="ru-RU" sz="20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99159" y="6107385"/>
            <a:ext cx="665797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Повышение энергетической безопасности региона за счёт создания единой управляемой системы.</a:t>
            </a:r>
            <a:endParaRPr lang="ru-RU" sz="20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43983" y="4409902"/>
            <a:ext cx="7352241" cy="127171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43982" y="5964668"/>
            <a:ext cx="8547333" cy="1001085"/>
          </a:xfrm>
          <a:prstGeom prst="roundRect">
            <a:avLst/>
          </a:prstGeom>
          <a:noFill/>
          <a:ln w="28575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43983" y="2733146"/>
            <a:ext cx="7352241" cy="1465764"/>
          </a:xfrm>
          <a:prstGeom prst="roundRect">
            <a:avLst/>
          </a:prstGeom>
          <a:noFill/>
          <a:ln w="28575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"/>
          <a:srcRect l="8665" t="23256" r="68210" b="21929"/>
          <a:stretch>
            <a:fillRect/>
          </a:stretch>
        </p:blipFill>
        <p:spPr>
          <a:xfrm>
            <a:off x="8697578" y="2727146"/>
            <a:ext cx="4100512" cy="2733675"/>
          </a:xfrm>
          <a:prstGeom prst="rect">
            <a:avLst/>
          </a:prstGeom>
        </p:spPr>
      </p:pic>
      <p:sp>
        <p:nvSpPr>
          <p:cNvPr id="17" name="Скругленный прямоугольник 16"/>
          <p:cNvSpPr/>
          <p:nvPr/>
        </p:nvSpPr>
        <p:spPr>
          <a:xfrm>
            <a:off x="543982" y="1059971"/>
            <a:ext cx="8547333" cy="1370297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984" y="224911"/>
            <a:ext cx="9747029" cy="409782"/>
          </a:xfrm>
        </p:spPr>
        <p:txBody>
          <a:bodyPr/>
          <a:lstStyle/>
          <a:p>
            <a:r>
              <a:rPr lang="ru-RU" sz="20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этапы проведения процедуры консолидации</a:t>
            </a:r>
            <a:endParaRPr lang="ru-RU" sz="20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6974" y="4623955"/>
            <a:ext cx="54448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Процедура добровольная: </a:t>
            </a:r>
            <a:r>
              <a:rPr lang="ru-RU" sz="24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СНТ само принимает решение на общем собрании, а затем взаимодействует с ТСО. </a:t>
            </a:r>
            <a:endParaRPr lang="ru-RU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0987" y="1077689"/>
            <a:ext cx="5620052" cy="3876261"/>
          </a:xfrm>
          <a:prstGeom prst="rect">
            <a:avLst/>
          </a:prstGeom>
        </p:spPr>
      </p:pic>
      <p:sp>
        <p:nvSpPr>
          <p:cNvPr id="6" name="Блок-схема: альтернативный процесс 5"/>
          <p:cNvSpPr/>
          <p:nvPr/>
        </p:nvSpPr>
        <p:spPr>
          <a:xfrm>
            <a:off x="644235" y="4125191"/>
            <a:ext cx="5621483" cy="2421082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43984" y="889449"/>
            <a:ext cx="2238754" cy="2272231"/>
          </a:xfrm>
          <a:prstGeom prst="ellipse">
            <a:avLst/>
          </a:prstGeom>
          <a:solidFill>
            <a:srgbClr val="FF6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8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28865" y="1381991"/>
            <a:ext cx="32550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4076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Вынесение на ОСС вопроса консолидации</a:t>
            </a:r>
            <a:endParaRPr lang="ru-RU" sz="3200" b="1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Основные ЭТАПЫ КОНСОЛИДАЦИИ</a:t>
            </a:r>
            <a:endParaRPr lang="ru-RU" sz="20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2055" y="4343400"/>
            <a:ext cx="513311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Общее собрание СНТ одобряет передачу объектов электросетевого хозяйства во владение, пользование и распоряжение ТСО. </a:t>
            </a:r>
            <a:endParaRPr lang="ru-RU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algn="just"/>
            <a:r>
              <a:rPr lang="ru-RU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В протоколе определяются - уполномоченный представитель для взаимодействия с компанией и порядок доступа  сотрудников ТСО на территорию СНТ. </a:t>
            </a:r>
            <a:endParaRPr lang="ru-RU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5691" y="1307800"/>
            <a:ext cx="3862707" cy="5046974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543984" y="3938155"/>
            <a:ext cx="5784080" cy="3039115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031672" y="1354787"/>
            <a:ext cx="31619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4076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Принятие решения</a:t>
            </a:r>
            <a:endParaRPr lang="ru-RU" sz="3600" b="1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43984" y="818837"/>
            <a:ext cx="2238754" cy="2272231"/>
          </a:xfrm>
          <a:prstGeom prst="ellipse">
            <a:avLst/>
          </a:prstGeom>
          <a:solidFill>
            <a:srgbClr val="FF6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8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984" y="214971"/>
            <a:ext cx="9747029" cy="409782"/>
          </a:xfrm>
        </p:spPr>
        <p:txBody>
          <a:bodyPr/>
          <a:lstStyle/>
          <a:p>
            <a:r>
              <a:rPr lang="ru-RU" sz="20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Основные ЭТАПЫ КОНСОЛИДАЦИИ</a:t>
            </a:r>
            <a:endParaRPr lang="ru-RU" sz="20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60334" y="4779818"/>
            <a:ext cx="1165680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prstClr val="black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- </a:t>
            </a:r>
            <a:r>
              <a:rPr lang="ru-RU" dirty="0">
                <a:solidFill>
                  <a:prstClr val="black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председателю или назначенному лицу нужно провести инвентаризацию приборов учёта;</a:t>
            </a:r>
            <a:endParaRPr lang="ru-RU" dirty="0">
              <a:solidFill>
                <a:prstClr val="black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lvl="0"/>
            <a:r>
              <a:rPr lang="ru-RU" dirty="0">
                <a:solidFill>
                  <a:prstClr val="black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 - составить </a:t>
            </a:r>
            <a:r>
              <a:rPr lang="ru-RU" b="1" dirty="0">
                <a:solidFill>
                  <a:prstClr val="black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реестр распределения мощности* </a:t>
            </a:r>
            <a:r>
              <a:rPr lang="ru-RU" dirty="0">
                <a:solidFill>
                  <a:prstClr val="black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и план территории СНТ. </a:t>
            </a:r>
            <a:endParaRPr lang="ru-RU" dirty="0">
              <a:solidFill>
                <a:prstClr val="black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lvl="0"/>
            <a:endParaRPr lang="ru-RU" dirty="0">
              <a:solidFill>
                <a:schemeClr val="bg1">
                  <a:lumMod val="50000"/>
                </a:schemeClr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lvl="0"/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*реестр распределения мощности – 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это список участков с указанием максимальной мощности, выделяемой к использованию как членам СНТ/гражданам, осуществляющим садоводство в индивидуальном порядке, так и участков, являющимися объектами общего пользования (уличное освещение, сторожка, ворота и т.д.</a:t>
            </a: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lvl="0"/>
            <a:endParaRPr lang="ru-RU" dirty="0">
              <a:solidFill>
                <a:prstClr val="black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552480" y="4489515"/>
            <a:ext cx="12228338" cy="2466492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8771" y="880417"/>
            <a:ext cx="3578085" cy="34154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85741" y="1693366"/>
            <a:ext cx="57917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004076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Подготовка документов </a:t>
            </a:r>
            <a:endParaRPr lang="ru-RU" sz="3600" b="1" dirty="0">
              <a:solidFill>
                <a:srgbClr val="004076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43984" y="880417"/>
            <a:ext cx="2238754" cy="2272231"/>
          </a:xfrm>
          <a:prstGeom prst="ellipse">
            <a:avLst/>
          </a:prstGeom>
          <a:solidFill>
            <a:srgbClr val="FF6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8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1"/>
          <a:stretch>
            <a:fillRect/>
          </a:stretch>
        </p:blipFill>
        <p:spPr>
          <a:xfrm>
            <a:off x="7754577" y="1231547"/>
            <a:ext cx="5151083" cy="381803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Основные ЭТАПЫ КОНСОЛИДАЦИИ</a:t>
            </a:r>
            <a:endParaRPr lang="ru-RU" sz="20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14399" y="3501736"/>
            <a:ext cx="636962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СНТ подаёт заявление с приложением пакета документов* : </a:t>
            </a:r>
            <a:endParaRPr lang="ru-RU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учредительные документы;</a:t>
            </a:r>
            <a:endParaRPr lang="ru-RU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 выписка из ЕГРЮЛ;</a:t>
            </a:r>
            <a:endParaRPr lang="ru-RU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 подтверждение полномочий председателя;</a:t>
            </a:r>
            <a:endParaRPr lang="ru-RU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 акт разграничения балансовой принадлежности;</a:t>
            </a:r>
            <a:endParaRPr lang="ru-RU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документы на объекты электрохозяйства;</a:t>
            </a:r>
            <a:endParaRPr lang="ru-RU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протокол ОСС с решением.</a:t>
            </a:r>
            <a:r>
              <a:rPr lang="ru-RU" dirty="0"/>
              <a:t> </a:t>
            </a:r>
            <a:endParaRPr lang="ru-RU" dirty="0"/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543983" y="3065749"/>
            <a:ext cx="6428317" cy="2969355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866524" y="1556259"/>
            <a:ext cx="55519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2F5597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Направление заявки в ТСО</a:t>
            </a:r>
            <a:endParaRPr lang="ru-RU" sz="2400" dirty="0">
              <a:solidFill>
                <a:srgbClr val="2F5597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66378" y="729014"/>
            <a:ext cx="2238754" cy="2272231"/>
          </a:xfrm>
          <a:prstGeom prst="ellipse">
            <a:avLst/>
          </a:prstGeom>
          <a:solidFill>
            <a:srgbClr val="FF6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8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3983" y="6275739"/>
            <a:ext cx="12138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* Заявка в обязательном порядке направляется в сетевую организацию официально, способом подтверждающим ее получения (либо нарочно либо посредством ЛКК).</a:t>
            </a:r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Основные ЭТАПЫ КОНСОЛИДАЦИИ</a:t>
            </a:r>
            <a:endParaRPr lang="ru-RU" sz="20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3984" y="4571999"/>
            <a:ext cx="82467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 Представители ТСО совместно с СНТ:</a:t>
            </a:r>
            <a:endParaRPr lang="ru-RU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оценивают состояние сетей;</a:t>
            </a:r>
            <a:endParaRPr lang="ru-RU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определяют, какие объекты пригодны для эксплуатации, какие требуют реконструкции, а какие непригодны или являются бесхозяйными; </a:t>
            </a:r>
            <a:endParaRPr lang="ru-RU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определение формы договора: договор купли-продажи, дарения или долгосрочной аренды. </a:t>
            </a:r>
            <a:endParaRPr lang="ru-RU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6118" y="1060809"/>
            <a:ext cx="3655521" cy="5942558"/>
          </a:xfrm>
          <a:prstGeom prst="rect">
            <a:avLst/>
          </a:prstGeom>
        </p:spPr>
      </p:pic>
      <p:sp>
        <p:nvSpPr>
          <p:cNvPr id="5" name="Блок-схема: альтернативный процесс 4"/>
          <p:cNvSpPr/>
          <p:nvPr/>
        </p:nvSpPr>
        <p:spPr>
          <a:xfrm>
            <a:off x="311727" y="4270663"/>
            <a:ext cx="8585576" cy="2389909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81835" y="1183323"/>
            <a:ext cx="57154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2F5597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Совместный технический осмотр представителя ТСО и СНТ и его цели</a:t>
            </a:r>
            <a:endParaRPr lang="ru-RU" sz="2800" b="1" dirty="0">
              <a:solidFill>
                <a:srgbClr val="2F5597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43984" y="924371"/>
            <a:ext cx="2238754" cy="2272231"/>
          </a:xfrm>
          <a:prstGeom prst="ellipse">
            <a:avLst/>
          </a:prstGeom>
          <a:solidFill>
            <a:srgbClr val="FF6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8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0" b="7126"/>
          <a:stretch>
            <a:fillRect/>
          </a:stretch>
        </p:blipFill>
        <p:spPr>
          <a:xfrm>
            <a:off x="8615680" y="1148080"/>
            <a:ext cx="4307840" cy="5029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Завершение процедуры консолидации</a:t>
            </a:r>
            <a:endParaRPr lang="ru-RU" sz="20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62800" y="1007284"/>
            <a:ext cx="485807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Заключение договора и подписание акта приёма-передачи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всего электросетевого хозяйства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 </a:t>
            </a:r>
            <a:endParaRPr lang="ru-RU" sz="24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543984" y="4779818"/>
            <a:ext cx="7317869" cy="2223655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58536" y="5070764"/>
            <a:ext cx="70282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После согласования всех условий подписывается договор и акт приёма-передачи – только после этого объекты переходят в собственность ТСО.</a:t>
            </a:r>
            <a:endParaRPr lang="ru-RU" sz="24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43984" y="884614"/>
            <a:ext cx="2238754" cy="2272231"/>
          </a:xfrm>
          <a:prstGeom prst="ellipse">
            <a:avLst/>
          </a:prstGeom>
          <a:solidFill>
            <a:srgbClr val="FF6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8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Завершение процедуры консолидации</a:t>
            </a:r>
            <a:endParaRPr lang="ru-RU" sz="20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64098" y="1143566"/>
            <a:ext cx="58978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2F5597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Внесение изменений в договор энергоснабжения с АО «Мосэнергосбыт»</a:t>
            </a:r>
            <a:endParaRPr lang="ru-RU" sz="2800" b="1" dirty="0">
              <a:solidFill>
                <a:srgbClr val="2F5597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34380" y="3930946"/>
            <a:ext cx="81186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При оформлении ТСО технических документов (АТП и АДПУ),  в отношении объектов СНТ общего пользования указанные документы должны незамедлительно направляться в МЭС с целью внесения изменений в договор энергоснабжения.</a:t>
            </a:r>
            <a:endParaRPr lang="ru-RU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538906" y="3882600"/>
            <a:ext cx="8555321" cy="1362503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543984" y="5530279"/>
            <a:ext cx="8550243" cy="1459749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0" name="Прямоугольник 9"/>
          <p:cNvSpPr/>
          <p:nvPr/>
        </p:nvSpPr>
        <p:spPr>
          <a:xfrm>
            <a:off x="644236" y="5621483"/>
            <a:ext cx="86505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При отсутствии открытых лицевых счетов в отношении членов СНТ, незамедлительно предоставить в МЭС поименный список членов СНТ (с обязательным согласием членов СНТ о предоставлении персональных данных) для открытия лицевых счетов.</a:t>
            </a:r>
            <a:endParaRPr lang="ru-RU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99864" y="1443844"/>
            <a:ext cx="3657600" cy="5081662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>
            <a:off x="543984" y="884614"/>
            <a:ext cx="2238754" cy="2272231"/>
          </a:xfrm>
          <a:prstGeom prst="ellipse">
            <a:avLst/>
          </a:prstGeom>
          <a:solidFill>
            <a:srgbClr val="FF6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ru-RU" sz="8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497" y="250190"/>
            <a:ext cx="9747029" cy="409782"/>
          </a:xfrm>
        </p:spPr>
        <p:txBody>
          <a:bodyPr/>
          <a:lstStyle/>
          <a:p>
            <a:r>
              <a:rPr lang="ru-RU" sz="20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Экономические преимущества консолидации</a:t>
            </a:r>
            <a:endParaRPr lang="ru-RU" sz="20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22883" y="659972"/>
            <a:ext cx="1180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ДО</a:t>
            </a:r>
            <a:endParaRPr lang="ru-RU" sz="3200" b="1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94358" y="912010"/>
            <a:ext cx="229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ПОСЛЕ</a:t>
            </a:r>
            <a:endParaRPr lang="ru-RU" sz="3200" b="1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85021" y="1058779"/>
            <a:ext cx="45719" cy="5943600"/>
          </a:xfrm>
          <a:prstGeom prst="roundRect">
            <a:avLst/>
          </a:prstGeom>
          <a:solidFill>
            <a:srgbClr val="ED7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74782" y="5384974"/>
            <a:ext cx="26228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СНТ платит </a:t>
            </a:r>
            <a:r>
              <a:rPr lang="ru-RU" sz="2800" b="1" u="sng" dirty="0">
                <a:solidFill>
                  <a:srgbClr val="C00000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ЗА ВСЁ</a:t>
            </a:r>
            <a:endParaRPr lang="ru-RU" sz="2800" b="1" u="sng" dirty="0">
              <a:solidFill>
                <a:srgbClr val="C00000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745" y="5136435"/>
            <a:ext cx="2797857" cy="166122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/>
          <a:srcRect l="15804" t="16064" r="73670" b="30135"/>
          <a:stretch>
            <a:fillRect/>
          </a:stretch>
        </p:blipFill>
        <p:spPr>
          <a:xfrm>
            <a:off x="280162" y="1562236"/>
            <a:ext cx="2342721" cy="336766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666" y="1600923"/>
            <a:ext cx="2536859" cy="142502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537" y="3222907"/>
            <a:ext cx="2535988" cy="169150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6234" y="2053834"/>
            <a:ext cx="2536156" cy="168873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6"/>
          <a:srcRect l="12848" t="31092" r="71897" b="29259"/>
          <a:stretch>
            <a:fillRect/>
          </a:stretch>
        </p:blipFill>
        <p:spPr>
          <a:xfrm>
            <a:off x="10205124" y="4929896"/>
            <a:ext cx="2858824" cy="208978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693813" y="5089886"/>
            <a:ext cx="37248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B050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СНТ платит только за общее имущество</a:t>
            </a:r>
            <a:endParaRPr lang="ru-RU" sz="2800" b="1" dirty="0">
              <a:solidFill>
                <a:srgbClr val="00B050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Технические преимущества консолидации</a:t>
            </a:r>
            <a:endParaRPr lang="ru-RU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2882" y="664510"/>
            <a:ext cx="1033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ДО</a:t>
            </a:r>
            <a:endParaRPr lang="ru-RU" sz="3200" b="1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047747" y="630733"/>
            <a:ext cx="229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ПОСЛЕ</a:t>
            </a:r>
            <a:endParaRPr lang="ru-RU" sz="3200" b="1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85021" y="1058779"/>
            <a:ext cx="48561" cy="5943600"/>
          </a:xfrm>
          <a:prstGeom prst="roundRect">
            <a:avLst/>
          </a:prstGeom>
          <a:solidFill>
            <a:srgbClr val="ED7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"/>
          <a:srcRect l="3844" t="16113" r="62942" b="15316"/>
          <a:stretch>
            <a:fillRect/>
          </a:stretch>
        </p:blipFill>
        <p:spPr>
          <a:xfrm>
            <a:off x="662217" y="1295281"/>
            <a:ext cx="2776052" cy="16119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l="12884" t="13625" r="71960" b="16930"/>
          <a:stretch>
            <a:fillRect/>
          </a:stretch>
        </p:blipFill>
        <p:spPr>
          <a:xfrm>
            <a:off x="662217" y="4475747"/>
            <a:ext cx="1960666" cy="252663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3984" y="2983578"/>
            <a:ext cx="5411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Неквалифицированное обслуживание линий электроснабжения</a:t>
            </a:r>
            <a:endParaRPr lang="ru-RU" b="1" dirty="0">
              <a:solidFill>
                <a:srgbClr val="C00000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61347" y="4843072"/>
            <a:ext cx="30057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C00000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Старые/неисправные приборы учета. Счётчики в домах.</a:t>
            </a:r>
            <a:endParaRPr lang="ru-RU" b="1" dirty="0">
              <a:solidFill>
                <a:srgbClr val="C00000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C00000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 Отсутствие контроля потребления электроэнергии.</a:t>
            </a:r>
            <a:endParaRPr lang="ru-RU" b="1" dirty="0">
              <a:solidFill>
                <a:srgbClr val="C00000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7975" t="12555" r="63210" b="4638"/>
          <a:stretch>
            <a:fillRect/>
          </a:stretch>
        </p:blipFill>
        <p:spPr>
          <a:xfrm>
            <a:off x="10046370" y="1272781"/>
            <a:ext cx="2935009" cy="237213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/>
          <a:srcRect l="4022" t="23097" r="71067" b="21664"/>
          <a:stretch>
            <a:fillRect/>
          </a:stretch>
        </p:blipFill>
        <p:spPr>
          <a:xfrm>
            <a:off x="9804697" y="4843072"/>
            <a:ext cx="3188367" cy="19884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751500" y="1292856"/>
            <a:ext cx="30662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ED7D31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Профессиональное обслуживание дежурными бригадами сетевой организации. </a:t>
            </a:r>
            <a:endParaRPr lang="ru-RU" b="1" dirty="0">
              <a:solidFill>
                <a:srgbClr val="ED7D31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ED7D31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Оперативное устранение аварийных ситуаций</a:t>
            </a:r>
            <a:endParaRPr lang="ru-RU" b="1" dirty="0">
              <a:solidFill>
                <a:srgbClr val="ED7D31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51500" y="4229526"/>
            <a:ext cx="29328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4076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Бесплатная установка интеллектуальных систем учёта электроэнергии на опорах электропередач, в доступности для визуального контроля</a:t>
            </a:r>
            <a:endParaRPr lang="ru-RU" dirty="0">
              <a:solidFill>
                <a:srgbClr val="004076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Трудности процедуры консолидации</a:t>
            </a:r>
            <a:endParaRPr lang="ru-RU" sz="20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67981" y="1146729"/>
            <a:ext cx="3579985" cy="3048000"/>
          </a:xfrm>
          <a:prstGeom prst="rect">
            <a:avLst/>
          </a:prstGeom>
        </p:spPr>
      </p:pic>
      <p:sp>
        <p:nvSpPr>
          <p:cNvPr id="4" name="Блок-схема: альтернативный процесс 3"/>
          <p:cNvSpPr/>
          <p:nvPr/>
        </p:nvSpPr>
        <p:spPr>
          <a:xfrm>
            <a:off x="623454" y="1309255"/>
            <a:ext cx="8021781" cy="3100184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91045" y="1517073"/>
            <a:ext cx="729441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При трудностях во взаимодействии с сетевой организацией, связанных с подготовкой документов и взаимодействием с ТСО, МЭС готово оказывать содействие по взаимодействию с иными ТСО.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623453" y="5653521"/>
            <a:ext cx="123245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ВАЖНО: Консолидация – реальный инструмент, который позволяет СНТ снять с себя бремя содержания сетей, повысить надежность электроснабжения т выстроить прозрачную систему расчетов. Мы готовы Вас сопровождать на каждом этапе.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4838</Words>
  <Application>WPS Presentation</Application>
  <PresentationFormat>Произвольный</PresentationFormat>
  <Paragraphs>136</Paragraphs>
  <Slides>15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Arial</vt:lpstr>
      <vt:lpstr>SimSun</vt:lpstr>
      <vt:lpstr>Wingdings</vt:lpstr>
      <vt:lpstr>Segoe UI</vt:lpstr>
      <vt:lpstr>Liberation Sans</vt:lpstr>
      <vt:lpstr>Segoe Print</vt:lpstr>
      <vt:lpstr>Microsoft YaHei</vt:lpstr>
      <vt:lpstr>Arial Unicode MS</vt:lpstr>
      <vt:lpstr>Calibri</vt:lpstr>
      <vt:lpstr>Тема Office</vt:lpstr>
      <vt:lpstr>PowerPoint 演示文稿</vt:lpstr>
      <vt:lpstr>Составляющие общего потребления СНТ</vt:lpstr>
      <vt:lpstr>Определение термина «консолидация» </vt:lpstr>
      <vt:lpstr>Цели консолидации </vt:lpstr>
      <vt:lpstr>этапы проведения процедуры консолидации</vt:lpstr>
      <vt:lpstr>Основные ЭТАПЫ КОНСОЛИДАЦИИ</vt:lpstr>
      <vt:lpstr>Основные ЭТАПЫ КОНСОЛИДАЦИИ</vt:lpstr>
      <vt:lpstr>Основные ЭТАПЫ КОНСОЛИДАЦИИ</vt:lpstr>
      <vt:lpstr>Основные ЭТАПЫ КОНСОЛИДАЦИИ</vt:lpstr>
      <vt:lpstr>Завершение процедуры консолидации</vt:lpstr>
      <vt:lpstr>Завершение процедуры консолидации</vt:lpstr>
      <vt:lpstr>Экономические преимущества консолидации</vt:lpstr>
      <vt:lpstr>Технические преимущества консолидации</vt:lpstr>
      <vt:lpstr>Трудности процедуры консолидации</vt:lpstr>
      <vt:lpstr>PowerPoint 演示文稿</vt:lpstr>
    </vt:vector>
  </TitlesOfParts>
  <Company>Interrao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Кадушин Александр Владимирович</dc:creator>
  <cp:lastModifiedBy>WPS_1778660723</cp:lastModifiedBy>
  <cp:revision>265</cp:revision>
  <dcterms:created xsi:type="dcterms:W3CDTF">2019-10-09T15:53:00Z</dcterms:created>
  <dcterms:modified xsi:type="dcterms:W3CDTF">2026-10-27T07:30:45Z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3D6418587CA34CDDB62184D8CF15DBCB_13</vt:lpwstr>
  </property>
  <property fmtid="{D5CDD505-2E9C-101B-9397-08002B2CF9AE}" pid="3" name="KSOProductBuildVer">
    <vt:lpwstr>1049-12.1.0.29162</vt:lpwstr>
  </property>
</Properties>
</file>