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1567" r:id="rId3"/>
    <p:sldId id="1603" r:id="rId4"/>
    <p:sldId id="1604" r:id="rId5"/>
    <p:sldId id="1612" r:id="rId6"/>
    <p:sldId id="1605" r:id="rId7"/>
    <p:sldId id="1606" r:id="rId8"/>
    <p:sldId id="1607" r:id="rId9"/>
    <p:sldId id="1608" r:id="rId10"/>
    <p:sldId id="1610" r:id="rId11"/>
    <p:sldId id="1609" r:id="rId12"/>
    <p:sldId id="261" r:id="rId13"/>
  </p:sldIdLst>
  <p:sldSz cx="1332039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1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800"/>
    <a:srgbClr val="003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88" y="102"/>
      </p:cViewPr>
      <p:guideLst>
        <p:guide orient="horz" pos="2381"/>
        <p:guide pos="41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A21E0-EF45-48AD-9BC2-7CE82BAC6BD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1143000"/>
            <a:ext cx="5435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2863E-8975-454E-B881-E50B23E8DAA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1pPr>
    <a:lvl2pPr marL="5695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2pPr>
    <a:lvl3pPr marL="11391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3pPr>
    <a:lvl4pPr marL="170815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4pPr>
    <a:lvl5pPr marL="227774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5pPr>
    <a:lvl6pPr marL="284734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6pPr>
    <a:lvl7pPr marL="341693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7pPr>
    <a:lvl8pPr marL="3985895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8pPr>
    <a:lvl9pPr marL="4555490" algn="l" defTabSz="1139190" rtl="0" eaLnBrk="1" latinLnBrk="0" hangingPunct="1">
      <a:defRPr sz="149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9167" y="814335"/>
            <a:ext cx="5490221" cy="9198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983" y="7225249"/>
            <a:ext cx="16097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800" dirty="0">
                <a:solidFill>
                  <a:srgbClr val="003D8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ПРЕЗЕНТАЦИЯ О КОМПАНИИ</a:t>
            </a:r>
            <a:endParaRPr lang="ru-RU" sz="800" dirty="0">
              <a:solidFill>
                <a:srgbClr val="003D8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43984" y="254728"/>
            <a:ext cx="9747029" cy="409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380" kern="1200" cap="all" baseline="0" dirty="0">
                <a:solidFill>
                  <a:srgbClr val="0032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НАИМЕНОВАНИЕ СЛАЙДА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707805" y="7013698"/>
            <a:ext cx="2258592" cy="43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4A0DB5A-4A1A-4420-9295-8BB2A863997E}" type="slidenum">
              <a:rPr lang="ru-RU" sz="2240" smtClean="0">
                <a:solidFill>
                  <a:srgbClr val="003264"/>
                </a:solidFill>
              </a:rPr>
            </a:fld>
            <a:endParaRPr lang="ru-RU" sz="2240" dirty="0">
              <a:solidFill>
                <a:srgbClr val="003264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H="1" flipV="1">
            <a:off x="543983" y="672387"/>
            <a:ext cx="12062063" cy="0"/>
          </a:xfrm>
          <a:prstGeom prst="line">
            <a:avLst/>
          </a:prstGeom>
          <a:ln w="15875">
            <a:gradFill flip="none" rotWithShape="1">
              <a:gsLst>
                <a:gs pos="26000">
                  <a:schemeClr val="bg1"/>
                </a:gs>
                <a:gs pos="100000">
                  <a:srgbClr val="003264"/>
                </a:gs>
              </a:gsLst>
              <a:lin ang="0" scaled="1"/>
              <a:tileRect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H="1" flipV="1">
            <a:off x="543984" y="7140070"/>
            <a:ext cx="11765375" cy="9328"/>
          </a:xfrm>
          <a:prstGeom prst="line">
            <a:avLst/>
          </a:prstGeom>
          <a:ln w="19050" cmpd="thickThin">
            <a:gradFill flip="none" rotWithShape="1">
              <a:gsLst>
                <a:gs pos="0">
                  <a:srgbClr val="FF6408"/>
                </a:gs>
                <a:gs pos="100000">
                  <a:schemeClr val="bg1"/>
                </a:gs>
              </a:gsLst>
              <a:lin ang="10800000" scaled="1"/>
              <a:tileRect/>
            </a:gradFill>
            <a:headEnd w="lg" len="med"/>
            <a:tailEnd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1709" y="327212"/>
            <a:ext cx="1974688" cy="337291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198" y="3935782"/>
            <a:ext cx="13310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СПАСИБО</a:t>
            </a:r>
            <a:b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4000" b="1" spc="135" dirty="0">
                <a:solidFill>
                  <a:srgbClr val="003264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ВНИМАНИЕ!</a:t>
            </a:r>
            <a:endParaRPr lang="ru-RU" sz="4000" b="1" spc="135" dirty="0">
              <a:solidFill>
                <a:srgbClr val="003264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1" r="793"/>
          <a:stretch>
            <a:fillRect/>
          </a:stretch>
        </p:blipFill>
        <p:spPr>
          <a:xfrm>
            <a:off x="0" y="6887289"/>
            <a:ext cx="13320713" cy="2592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7683" y="1124712"/>
            <a:ext cx="5774458" cy="967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98855" rtl="0" eaLnBrk="1" latinLnBrk="0" hangingPunct="1">
        <a:lnSpc>
          <a:spcPct val="90000"/>
        </a:lnSpc>
        <a:spcBef>
          <a:spcPct val="0"/>
        </a:spcBef>
        <a:buNone/>
        <a:defRPr sz="4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555" indent="-249555" algn="l" defTabSz="998855" rtl="0" eaLnBrk="1" latinLnBrk="0" hangingPunct="1">
        <a:lnSpc>
          <a:spcPct val="90000"/>
        </a:lnSpc>
        <a:spcBef>
          <a:spcPts val="1095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1pPr>
      <a:lvl2pPr marL="7493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620" kern="1200">
          <a:solidFill>
            <a:schemeClr val="tx1"/>
          </a:solidFill>
          <a:latin typeface="+mn-lt"/>
          <a:ea typeface="+mn-ea"/>
          <a:cs typeface="+mn-cs"/>
        </a:defRPr>
      </a:lvl2pPr>
      <a:lvl3pPr marL="12490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2185" kern="1200">
          <a:solidFill>
            <a:schemeClr val="tx1"/>
          </a:solidFill>
          <a:latin typeface="+mn-lt"/>
          <a:ea typeface="+mn-ea"/>
          <a:cs typeface="+mn-cs"/>
        </a:defRPr>
      </a:lvl3pPr>
      <a:lvl4pPr marL="17481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22479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7476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324675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746500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4246245" indent="-249555" algn="l" defTabSz="998855" rtl="0" eaLnBrk="1" latinLnBrk="0" hangingPunct="1">
        <a:lnSpc>
          <a:spcPct val="90000"/>
        </a:lnSpc>
        <a:spcBef>
          <a:spcPts val="545"/>
        </a:spcBef>
        <a:buFont typeface="Arial" panose="020B0604020202020204" pitchFamily="34" charset="0"/>
        <a:buChar char="•"/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1pPr>
      <a:lvl2pPr marL="4997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2pPr>
      <a:lvl3pPr marL="9988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3pPr>
      <a:lvl4pPr marL="14986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4pPr>
      <a:lvl5pPr marL="19983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5pPr>
      <a:lvl6pPr marL="24974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6pPr>
      <a:lvl7pPr marL="2997200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7pPr>
      <a:lvl8pPr marL="349694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8pPr>
      <a:lvl9pPr marL="3996055" algn="l" defTabSz="998855" rtl="0" eaLnBrk="1" latinLnBrk="0" hangingPunct="1">
        <a:defRPr sz="19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5590" y="4558147"/>
            <a:ext cx="51371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Докладчик: </a:t>
            </a:r>
            <a:r>
              <a:rPr lang="ru-RU" kern="14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Майданюк Евгений Александрович</a:t>
            </a:r>
            <a:endParaRPr lang="ru-RU" kern="14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Заместитель начальника Северо-Западного ТО</a:t>
            </a:r>
            <a:endParaRPr lang="ru-RU" b="1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Дата: </a:t>
            </a:r>
            <a:r>
              <a:rPr lang="ru-RU" kern="1400" dirty="0" smtClean="0">
                <a:solidFill>
                  <a:srgbClr val="003264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21 октября 2026</a:t>
            </a:r>
            <a:endParaRPr lang="ru-RU" kern="1400" dirty="0">
              <a:solidFill>
                <a:srgbClr val="003264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6840" y="2309364"/>
            <a:ext cx="97146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3D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4000" b="1" dirty="0" smtClean="0">
                <a:solidFill>
                  <a:srgbClr val="003D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Порядок </a:t>
            </a:r>
            <a:r>
              <a:rPr lang="ru-RU" sz="4000" b="1" dirty="0">
                <a:solidFill>
                  <a:srgbClr val="003D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перехода на прямые договоры </a:t>
            </a:r>
            <a:endParaRPr lang="ru-RU" sz="4000" b="1" dirty="0" smtClean="0">
              <a:solidFill>
                <a:srgbClr val="003D8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003D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электроснабжения </a:t>
            </a:r>
            <a:r>
              <a:rPr lang="ru-RU" sz="4000" b="1" dirty="0">
                <a:solidFill>
                  <a:srgbClr val="003D8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СНТ»</a:t>
            </a:r>
            <a:endParaRPr lang="ru-RU" sz="4000" b="1" dirty="0">
              <a:solidFill>
                <a:srgbClr val="003D8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Введение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3985" y="1095375"/>
            <a:ext cx="6047316" cy="2178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	</a:t>
            </a: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Переход на </a:t>
            </a: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прямые договоры с </a:t>
            </a: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гарантирующим поставщиком:</a:t>
            </a:r>
            <a:endParaRPr lang="ru-RU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исключает коллективную ответственность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долги;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делает начисления прозрачными;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дает возможность применять льготные тарифы для населения. 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3942024"/>
            <a:ext cx="5118735" cy="30065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19925" y="4076699"/>
            <a:ext cx="5944172" cy="2577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Основание – Федеральный закон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217-ФЗ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Важно: прямой </a:t>
            </a:r>
            <a:r>
              <a:rPr lang="ru-RU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договор не </a:t>
            </a:r>
            <a:r>
              <a:rPr lang="ru-RU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отменяет членские взносы на </a:t>
            </a:r>
            <a:r>
              <a:rPr lang="ru-RU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общего имущества (уличное освещение, потери в </a:t>
            </a:r>
            <a:r>
              <a:rPr lang="ru-RU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сетях).</a:t>
            </a:r>
            <a:endParaRPr lang="ru-RU" sz="1600" b="1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96" y="1210042"/>
            <a:ext cx="2678640" cy="1937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Правовые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основания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0334" y="923925"/>
            <a:ext cx="5921441" cy="188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	Ранее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единственным покупателем электроэнергии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было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СНТ как юридическое лицо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Это приводило к: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нецелевому использованию средств;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отключению света всему СНТ из-за одного должника.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96300" y="923925"/>
            <a:ext cx="3847096" cy="26083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5000" y="4200524"/>
            <a:ext cx="6781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2020 года в России действует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упрощенный порядок перехода.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Ключевые документы:</a:t>
            </a:r>
            <a:endParaRPr lang="ru-RU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ФЗ - 35, ФЗ - 522,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ФЗ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217, ПП РФ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№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442.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/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	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Главное: право </a:t>
            </a:r>
            <a:r>
              <a:rPr lang="ru-RU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заключение прямого договора имеет каждый собственник </a:t>
            </a:r>
            <a:r>
              <a:rPr lang="ru-RU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участка - </a:t>
            </a:r>
            <a:r>
              <a:rPr lang="ru-RU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независимо от позиции правления СНТ.</a:t>
            </a:r>
            <a:endParaRPr lang="ru-RU" b="1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859" y="4480237"/>
            <a:ext cx="3605443" cy="18062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Два сценария (Распаковка/консолидация)</a:t>
            </a:r>
            <a:endParaRPr lang="ru-RU" sz="2000" b="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2026" y="1414474"/>
            <a:ext cx="107880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«Распаковка»:</a:t>
            </a:r>
            <a:endParaRPr lang="ru-RU" sz="20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</a:t>
            </a:r>
            <a:r>
              <a:rPr lang="ru-RU" sz="2000" dirty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Жители платят напрямую поставщику АО «Мосэнергосбыт»</a:t>
            </a:r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</a:t>
            </a:r>
            <a:r>
              <a:rPr lang="ru-RU" sz="2000" dirty="0" err="1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Электросетевое</a:t>
            </a:r>
            <a:r>
              <a:rPr lang="ru-RU" sz="2000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хозяйство (силовой трансформатор , линии 0,4кВ и т.п.) остаются на балансе СНТ. </a:t>
            </a:r>
            <a:endParaRPr lang="ru-RU" sz="2000" dirty="0" smtClean="0">
              <a:solidFill>
                <a:srgbClr val="C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Расходы на содержание сетей несут жители.</a:t>
            </a:r>
            <a:endParaRPr lang="ru-RU" sz="2400" dirty="0" smtClean="0">
              <a:solidFill>
                <a:srgbClr val="C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8700" y="4552950"/>
            <a:ext cx="10928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«Консолидация»:</a:t>
            </a:r>
            <a:endParaRPr lang="ru-RU" sz="20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Жители платят напрямую поставщику </a:t>
            </a:r>
            <a:r>
              <a:rPr lang="ru-RU" sz="2000" dirty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АО «Мосэнергосбыт»</a:t>
            </a:r>
            <a: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</a:t>
            </a:r>
            <a:endParaRPr lang="ru-RU" sz="20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Сети передаются сетевой организации.</a:t>
            </a:r>
            <a:endParaRPr lang="ru-RU" sz="2000" dirty="0" smtClean="0">
              <a:solidFill>
                <a:srgbClr val="00B05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Бремя </a:t>
            </a:r>
            <a:r>
              <a:rPr lang="ru-RU" sz="2000" dirty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содержания электросетевого хозяйства </a:t>
            </a:r>
            <a:r>
              <a:rPr lang="ru-RU" sz="2000" dirty="0" smtClean="0">
                <a:solidFill>
                  <a:srgbClr val="00B05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ложится на СО.</a:t>
            </a:r>
            <a:endParaRPr lang="ru-RU" sz="2000" dirty="0">
              <a:solidFill>
                <a:srgbClr val="00B05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43984" y="1071165"/>
            <a:ext cx="11492303" cy="240261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616870" y="4223741"/>
            <a:ext cx="11492303" cy="240261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984" y="254728"/>
            <a:ext cx="9747029" cy="458504"/>
          </a:xfrm>
        </p:spPr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План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действий для члена СНТ 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4945" y="942975"/>
            <a:ext cx="11601830" cy="267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Для индивидуального перехода на прямой договор собственнику необходимо выполнить следующие шаги: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Шаг 1. Подготовка документов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Собственнику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нужны: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Паспорт гражданина РФ.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Выписка из ЕГРН, подтверждающая право собственности на земельный участок и жилой дом (если он зарегистрирован).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Данные прибора учета: тип счетчика, заводской номер, класс точности (не ниже 2.0) и текущие показания.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ИНН или СНИЛС. 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193" y="3852554"/>
            <a:ext cx="5420582" cy="30468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План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действий для члена СНТ 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4807" y="1095375"/>
            <a:ext cx="6986143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Шаг 2. Подача заявки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Подается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напрямую в адрес гарантирующего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поставщика: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очно в клиентском офисе, почтой или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через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личный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кабинет. Указываются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паспортные данные, контакты и параметры счетчика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0623" y="3169177"/>
            <a:ext cx="6657975" cy="13803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Шаг 3. Допуск прибора учета в эксплуатацию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Сетевая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компания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проводит допуск счетчика бесплатно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течение 30 рабочих дней. Если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 провела - 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прибор считается допущенным автоматически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807" y="5615272"/>
            <a:ext cx="6657975" cy="12777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Шаг 4. Заключение договора и начало расчетов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dirty="0" err="1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Энергоснабжающая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организация 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создает для потребителя личный кабинет. С даты допуска счетчика расчеты ведутся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напрямую. 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3413" y="855757"/>
            <a:ext cx="2073497" cy="20135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848" y="3258084"/>
            <a:ext cx="2832068" cy="20770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2" y="5482597"/>
            <a:ext cx="3794760" cy="16072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127" y="273016"/>
            <a:ext cx="9747029" cy="409782"/>
          </a:xfrm>
        </p:spPr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План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действий для всего СНТ </a:t>
            </a:r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(распаковка)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3127" y="923456"/>
            <a:ext cx="9540494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Если правление товарищества решило перевести всех членов одновременно, процедура выглядит иначе: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Общего собрания.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Необходимо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принять официальное решение о переходе на прямые договоры. Это фиксируется в протоколе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2515" y="3631439"/>
            <a:ext cx="2703772" cy="15223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024" y="923456"/>
            <a:ext cx="2298266" cy="15851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174654" y="5457257"/>
            <a:ext cx="8188034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4. Разграничение </a:t>
            </a: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ответственности.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Важно четко определить границу эксплуатационной ответственности: где заканчивается зона ответственности СНТ (общий кабель до трансформатора) и начинается ответственность абонента (кабель от столба до дома).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3127" y="4004566"/>
            <a:ext cx="754880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3. Обеспечение </a:t>
            </a: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доступа к приборам учета.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СНТ должно обеспечить беспрепятственный доступ сотрудников сетевой организации к индивидуальным счетчикам для их проверки.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38" y="2303834"/>
            <a:ext cx="1625247" cy="155137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05179" y="2574697"/>
            <a:ext cx="746157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2. Передача </a:t>
            </a: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реестра собственников.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Правление обязано передать гарантирующему поставщику актуальный реестр членов СНТ с указанием ФИО, данных участков и информации по прибору учета.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028" name="Picture 4" descr="Граница балансовой принадлежности электросети между СНТ и садоводом. Часто  между председателем СНТ и садоводом возникает спор о границе ответственности  по... 20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31" y="5256852"/>
            <a:ext cx="2984170" cy="16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408" y="387058"/>
            <a:ext cx="9747029" cy="409782"/>
          </a:xfrm>
        </p:spPr>
        <p:txBody>
          <a:bodyPr/>
          <a:lstStyle/>
          <a:p>
            <a:r>
              <a:rPr lang="ru-RU" sz="2000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Особенности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финансовых обязательств после перехода</a:t>
            </a:r>
            <a:br>
              <a:rPr lang="ru-RU" sz="20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4361" y="1430319"/>
            <a:ext cx="5989319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Важно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учитывать два критических момента: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Оплата потерь: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Собственник продолжает оплачивать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электроэнергию общего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пользования (насосные станции, уличное освещение, сторожка), пропорционально своей доле. 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6321" y="4574676"/>
            <a:ext cx="6657975" cy="16767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Целевые взносы</a:t>
            </a: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</a:t>
            </a:r>
            <a:endParaRPr lang="ru-RU" b="1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Прямой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договор касается только покупки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ресурса. Расходы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ремонт внутренних сетей СНТ, замену трансформатора или обслуживание подстанций остаются предметом общих собраний и целевых взносов согласно ФЗ-217.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741" y="3107060"/>
            <a:ext cx="2141958" cy="39121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846" y="1268226"/>
            <a:ext cx="5267226" cy="29014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Консолидация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3984" y="996071"/>
            <a:ext cx="11710338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	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Консолидация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электросетевого хозяйства (передача сетей на баланс профессиональных сетевых организаций, таких как «Россети» или «</a:t>
            </a:r>
            <a:r>
              <a:rPr lang="ru-RU" dirty="0" err="1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Мособлэнерго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») дает садоводческим некоммерческим товариществам (СНТ) ряд существенных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преимуществ.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" name="Рисунок 3" descr="В Оренбурге готовят электросети к зиме: где пройдут ремонтные работы |  Проорен.ру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944" y="2640289"/>
            <a:ext cx="4292378" cy="291948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624745" y="2943225"/>
            <a:ext cx="5776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Повышение надёжности и качества электроснабжения. 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596331" y="2622118"/>
            <a:ext cx="6064818" cy="10371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44" y="3961790"/>
            <a:ext cx="6036405" cy="103224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24744" y="4303843"/>
            <a:ext cx="5776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Освобождение членов СНТ от затрат на содержание. 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7724" y="5410200"/>
            <a:ext cx="5638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единых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стандартов и упрощение подключения новых абонентов.</a:t>
            </a:r>
            <a:endParaRPr lang="ru-RU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596867" y="5259016"/>
            <a:ext cx="6064281" cy="103700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129455" y="2010560"/>
            <a:ext cx="330411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Преимущества </a:t>
            </a:r>
            <a:r>
              <a:rPr lang="ru-RU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консолидации</a:t>
            </a:r>
            <a:endParaRPr lang="ru-RU" sz="16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Заключение</a:t>
            </a:r>
            <a:endParaRPr lang="ru-RU" sz="20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3984" y="1028700"/>
            <a:ext cx="11609915" cy="1984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	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Переход на прямые договоры энергоснабжения — это цивилизованный способ ведения хозяйства в СНТ.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Защита добросовестных плательщиков.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Прозрачные расходы.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Возможность льготного тарифа. </a:t>
            </a:r>
            <a:endParaRPr lang="ru-RU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	Для 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рядовых садоводов </a:t>
            </a:r>
            <a:r>
              <a:rPr lang="ru-RU" dirty="0" smtClean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консолидация – наиболее выгодный и безопасный сценарий.</a:t>
            </a:r>
            <a:endParaRPr lang="ru-RU" sz="1600" dirty="0">
              <a:effectLst/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1785" y="3593592"/>
            <a:ext cx="2233363" cy="3519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55" y="4011892"/>
            <a:ext cx="5438521" cy="28999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4379</Words>
  <Application>WPS Presentation</Application>
  <PresentationFormat>Произвольный</PresentationFormat>
  <Paragraphs>104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SimSun</vt:lpstr>
      <vt:lpstr>Wingdings</vt:lpstr>
      <vt:lpstr>Segoe UI</vt:lpstr>
      <vt:lpstr>Liberation Serif</vt:lpstr>
      <vt:lpstr>Times New Roman</vt:lpstr>
      <vt:lpstr>Symbol</vt:lpstr>
      <vt:lpstr>Microsoft YaHei</vt:lpstr>
      <vt:lpstr>Arial Unicode MS</vt:lpstr>
      <vt:lpstr>Calibri</vt:lpstr>
      <vt:lpstr>Тема Office</vt:lpstr>
      <vt:lpstr>PowerPoint 演示文稿</vt:lpstr>
      <vt:lpstr>Введение</vt:lpstr>
      <vt:lpstr>Правовые основания</vt:lpstr>
      <vt:lpstr>Два сценария (Распаковка/консолидация)</vt:lpstr>
      <vt:lpstr>План действий для члена СНТ </vt:lpstr>
      <vt:lpstr>План действий для члена СНТ </vt:lpstr>
      <vt:lpstr>План действий для всего СНТ (распаковка)</vt:lpstr>
      <vt:lpstr>Особенности финансовых обязательств после перехода </vt:lpstr>
      <vt:lpstr>Консолидация</vt:lpstr>
      <vt:lpstr>Заключение</vt:lpstr>
      <vt:lpstr>PowerPoint 演示文稿</vt:lpstr>
    </vt:vector>
  </TitlesOfParts>
  <Company>Interrao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Кадушин Александр Владимирович</dc:creator>
  <cp:lastModifiedBy>WPS_1778660723</cp:lastModifiedBy>
  <cp:revision>164</cp:revision>
  <dcterms:created xsi:type="dcterms:W3CDTF">2019-10-09T15:53:00Z</dcterms:created>
  <dcterms:modified xsi:type="dcterms:W3CDTF">2026-10-27T07:30:16Z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1EC313FB5EEA4ECDB42D7B94D6054B0C_13</vt:lpwstr>
  </property>
  <property fmtid="{D5CDD505-2E9C-101B-9397-08002B2CF9AE}" pid="3" name="KSOProductBuildVer">
    <vt:lpwstr>1049-12.1.0.29162</vt:lpwstr>
  </property>
</Properties>
</file>