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5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2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3.xml.rels" ContentType="application/vnd.openxmlformats-package.relationships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9.jpeg" ContentType="image/jpeg"/>
  <Override PartName="/ppt/media/image4.png" ContentType="image/png"/>
  <Override PartName="/ppt/media/image5.png" ContentType="image/png"/>
  <Override PartName="/ppt/media/image6.png" ContentType="image/png"/>
  <Override PartName="/ppt/media/image7.jpeg" ContentType="image/jpeg"/>
  <Override PartName="/ppt/media/image8.png" ContentType="image/png"/>
  <Override PartName="/ppt/media/image10.jpeg" ContentType="image/jpeg"/>
  <Override PartName="/ppt/media/image11.jpeg" ContentType="image/jpeg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3320713" cy="7559675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13.xml"/><Relationship Id="rId4" Type="http://schemas.openxmlformats.org/officeDocument/2006/relationships/slideMaster" Target="slideMasters/slideMaster2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3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Рисунок 3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" name="Рисунок 4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Рисунок 4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666000" y="4058640"/>
            <a:ext cx="11980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3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" name="Рисунок 4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1160" cy="125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11981160" cy="437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3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" name="Рисунок 4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11980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66000" y="4058640"/>
            <a:ext cx="11980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3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" name="Рисунок 4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66000" y="405864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body"/>
          </p:nvPr>
        </p:nvSpPr>
        <p:spPr>
          <a:xfrm>
            <a:off x="6809040" y="405864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3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" name="Рисунок 4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719240" y="176868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8772480" y="176868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66000" y="405864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body"/>
          </p:nvPr>
        </p:nvSpPr>
        <p:spPr>
          <a:xfrm>
            <a:off x="4719240" y="405864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7"/>
          <p:cNvSpPr>
            <a:spLocks noGrp="1"/>
          </p:cNvSpPr>
          <p:nvPr>
            <p:ph type="body"/>
          </p:nvPr>
        </p:nvSpPr>
        <p:spPr>
          <a:xfrm>
            <a:off x="8772480" y="405864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" name="Рисунок 4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" name="Рисунок 4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11980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" name="Рисунок 4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3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" name="Рисунок 4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3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" name="Рисунок 4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666000" y="405864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Рисунок 3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" name="Рисунок 4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6809040" y="405864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6"/>
          <p:cNvSpPr/>
          <p:nvPr/>
        </p:nvSpPr>
        <p:spPr>
          <a:xfrm>
            <a:off x="494640" y="7225200"/>
            <a:ext cx="1701000" cy="20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800" strike="noStrike" u="none">
                <a:solidFill>
                  <a:srgbClr val="003d80"/>
                </a:solidFill>
                <a:effectLst/>
                <a:uFillTx/>
                <a:latin typeface="Segoe UI"/>
                <a:ea typeface="Segoe UI"/>
              </a:rPr>
              <a:t>ПРЕЗЕНТАЦИЯ О КОМПАНИИ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Box 2"/>
          <p:cNvSpPr/>
          <p:nvPr/>
        </p:nvSpPr>
        <p:spPr>
          <a:xfrm>
            <a:off x="10707840" y="7013520"/>
            <a:ext cx="22510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05DE8D62-2966-4B8D-BFDF-EE0DBEBF683E}" type="slidenum">
              <a:rPr b="0" lang="ru-RU" sz="2240" strike="noStrike" u="none">
                <a:solidFill>
                  <a:srgbClr val="003264"/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2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2" name="Прямая соединительная линия 9"/>
          <p:cNvCxnSpPr/>
          <p:nvPr/>
        </p:nvCxnSpPr>
        <p:spPr>
          <a:xfrm flipH="1">
            <a:off x="543960" y="672120"/>
            <a:ext cx="12069360" cy="7560"/>
          </a:xfrm>
          <a:prstGeom prst="straightConnector1">
            <a:avLst/>
          </a:prstGeom>
          <a:ln w="15875">
            <a:solidFill>
              <a:srgbClr val="ffffff"/>
            </a:solidFill>
            <a:round/>
          </a:ln>
        </p:spPr>
      </p:cxnSp>
      <p:cxnSp>
        <p:nvCxnSpPr>
          <p:cNvPr id="63" name="Прямая соединительная линия 8"/>
          <p:cNvCxnSpPr/>
          <p:nvPr/>
        </p:nvCxnSpPr>
        <p:spPr>
          <a:xfrm flipH="1" flipV="1">
            <a:off x="543960" y="7139880"/>
            <a:ext cx="11772720" cy="16920"/>
          </a:xfrm>
          <a:prstGeom prst="straightConnector1">
            <a:avLst/>
          </a:prstGeom>
          <a:ln w="19050">
            <a:solidFill>
              <a:srgbClr val="ff6408"/>
            </a:solidFill>
            <a:round/>
          </a:ln>
        </p:spPr>
      </p:cxnSp>
      <p:pic>
        <p:nvPicPr>
          <p:cNvPr id="64" name="Рисунок 10" descr=""/>
          <p:cNvPicPr/>
          <p:nvPr/>
        </p:nvPicPr>
        <p:blipFill>
          <a:blip r:embed="rId2"/>
          <a:stretch/>
        </p:blipFill>
        <p:spPr>
          <a:xfrm>
            <a:off x="10991880" y="327240"/>
            <a:ext cx="1967040" cy="32976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Обычный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6"/>
          <p:cNvSpPr/>
          <p:nvPr/>
        </p:nvSpPr>
        <p:spPr>
          <a:xfrm>
            <a:off x="494640" y="7225200"/>
            <a:ext cx="1701000" cy="20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800" strike="noStrike" u="none">
                <a:solidFill>
                  <a:srgbClr val="003d80"/>
                </a:solidFill>
                <a:effectLst/>
                <a:uFillTx/>
                <a:latin typeface="Segoe UI"/>
                <a:ea typeface="Segoe UI"/>
              </a:rPr>
              <a:t>ПРЕЗЕНТАЦИЯ О КОМПАНИИ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Box 2"/>
          <p:cNvSpPr/>
          <p:nvPr/>
        </p:nvSpPr>
        <p:spPr>
          <a:xfrm>
            <a:off x="10707840" y="7013520"/>
            <a:ext cx="22510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BDBB2E25-F831-4471-A2A0-2FC833B48E79}" type="slidenum">
              <a:rPr b="0" lang="ru-RU" sz="2240" strike="noStrike" u="none">
                <a:solidFill>
                  <a:srgbClr val="003264"/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2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7" name="Прямая соединительная линия 9"/>
          <p:cNvCxnSpPr/>
          <p:nvPr/>
        </p:nvCxnSpPr>
        <p:spPr>
          <a:xfrm flipH="1">
            <a:off x="543960" y="672120"/>
            <a:ext cx="12069360" cy="7560"/>
          </a:xfrm>
          <a:prstGeom prst="straightConnector1">
            <a:avLst/>
          </a:prstGeom>
          <a:ln w="15875">
            <a:solidFill>
              <a:srgbClr val="ffffff"/>
            </a:solidFill>
            <a:round/>
          </a:ln>
        </p:spPr>
      </p:cxnSp>
      <p:cxnSp>
        <p:nvCxnSpPr>
          <p:cNvPr id="68" name="Прямая соединительная линия 8"/>
          <p:cNvCxnSpPr/>
          <p:nvPr/>
        </p:nvCxnSpPr>
        <p:spPr>
          <a:xfrm flipH="1" flipV="1">
            <a:off x="543960" y="7139880"/>
            <a:ext cx="11772720" cy="16920"/>
          </a:xfrm>
          <a:prstGeom prst="straightConnector1">
            <a:avLst/>
          </a:prstGeom>
          <a:ln w="19050">
            <a:solidFill>
              <a:srgbClr val="ff6408"/>
            </a:solidFill>
            <a:round/>
          </a:ln>
        </p:spPr>
      </p:cxnSp>
      <p:pic>
        <p:nvPicPr>
          <p:cNvPr id="69" name="Рисунок 10" descr=""/>
          <p:cNvPicPr/>
          <p:nvPr/>
        </p:nvPicPr>
        <p:blipFill>
          <a:blip r:embed="rId2"/>
          <a:stretch/>
        </p:blipFill>
        <p:spPr>
          <a:xfrm>
            <a:off x="10991880" y="327240"/>
            <a:ext cx="1967040" cy="32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66000" y="4058640"/>
            <a:ext cx="11980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6"/>
          <p:cNvSpPr/>
          <p:nvPr/>
        </p:nvSpPr>
        <p:spPr>
          <a:xfrm>
            <a:off x="494640" y="7225200"/>
            <a:ext cx="1701000" cy="20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800" strike="noStrike" u="none">
                <a:solidFill>
                  <a:srgbClr val="003d80"/>
                </a:solidFill>
                <a:effectLst/>
                <a:uFillTx/>
                <a:latin typeface="Segoe UI"/>
                <a:ea typeface="Segoe UI"/>
              </a:rPr>
              <a:t>ПРЕЗЕНТАЦИЯ О КОМПАНИИ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Box 2"/>
          <p:cNvSpPr/>
          <p:nvPr/>
        </p:nvSpPr>
        <p:spPr>
          <a:xfrm>
            <a:off x="10707840" y="7013520"/>
            <a:ext cx="22510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76C74028-FEBF-4774-BB7F-A4E6550DC93B}" type="slidenum">
              <a:rPr b="0" lang="ru-RU" sz="2240" strike="noStrike" u="none">
                <a:solidFill>
                  <a:srgbClr val="003264"/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2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76" name="Прямая соединительная линия 9"/>
          <p:cNvCxnSpPr/>
          <p:nvPr/>
        </p:nvCxnSpPr>
        <p:spPr>
          <a:xfrm flipH="1">
            <a:off x="543960" y="672120"/>
            <a:ext cx="12069360" cy="7560"/>
          </a:xfrm>
          <a:prstGeom prst="straightConnector1">
            <a:avLst/>
          </a:prstGeom>
          <a:ln w="15875">
            <a:solidFill>
              <a:srgbClr val="ffffff"/>
            </a:solidFill>
            <a:round/>
          </a:ln>
        </p:spPr>
      </p:cxnSp>
      <p:cxnSp>
        <p:nvCxnSpPr>
          <p:cNvPr id="77" name="Прямая соединительная линия 8"/>
          <p:cNvCxnSpPr/>
          <p:nvPr/>
        </p:nvCxnSpPr>
        <p:spPr>
          <a:xfrm flipH="1" flipV="1">
            <a:off x="543960" y="7139880"/>
            <a:ext cx="11772720" cy="16920"/>
          </a:xfrm>
          <a:prstGeom prst="straightConnector1">
            <a:avLst/>
          </a:prstGeom>
          <a:ln w="19050">
            <a:solidFill>
              <a:srgbClr val="ff6408"/>
            </a:solidFill>
            <a:round/>
          </a:ln>
        </p:spPr>
      </p:cxnSp>
      <p:pic>
        <p:nvPicPr>
          <p:cNvPr id="78" name="Рисунок 10" descr=""/>
          <p:cNvPicPr/>
          <p:nvPr/>
        </p:nvPicPr>
        <p:blipFill>
          <a:blip r:embed="rId2"/>
          <a:stretch/>
        </p:blipFill>
        <p:spPr>
          <a:xfrm>
            <a:off x="10991880" y="327240"/>
            <a:ext cx="1967040" cy="32976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Обычный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6"/>
          <p:cNvSpPr/>
          <p:nvPr/>
        </p:nvSpPr>
        <p:spPr>
          <a:xfrm>
            <a:off x="494640" y="7225200"/>
            <a:ext cx="1701000" cy="20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800" strike="noStrike" u="none">
                <a:solidFill>
                  <a:srgbClr val="003d80"/>
                </a:solidFill>
                <a:effectLst/>
                <a:uFillTx/>
                <a:latin typeface="Segoe UI"/>
                <a:ea typeface="Segoe UI"/>
              </a:rPr>
              <a:t>ПРЕЗЕНТАЦИЯ О КОМПАНИИ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Box 2"/>
          <p:cNvSpPr/>
          <p:nvPr/>
        </p:nvSpPr>
        <p:spPr>
          <a:xfrm>
            <a:off x="10707840" y="7013520"/>
            <a:ext cx="22510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7F67523C-29E4-4D4A-8204-EF5C86E9D053}" type="slidenum">
              <a:rPr b="0" lang="ru-RU" sz="2240" strike="noStrike" u="none">
                <a:solidFill>
                  <a:srgbClr val="003264"/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2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81" name="Прямая соединительная линия 9"/>
          <p:cNvCxnSpPr/>
          <p:nvPr/>
        </p:nvCxnSpPr>
        <p:spPr>
          <a:xfrm flipH="1">
            <a:off x="543960" y="672120"/>
            <a:ext cx="12069360" cy="7560"/>
          </a:xfrm>
          <a:prstGeom prst="straightConnector1">
            <a:avLst/>
          </a:prstGeom>
          <a:ln w="15875">
            <a:solidFill>
              <a:srgbClr val="ffffff"/>
            </a:solidFill>
            <a:round/>
          </a:ln>
        </p:spPr>
      </p:cxnSp>
      <p:cxnSp>
        <p:nvCxnSpPr>
          <p:cNvPr id="82" name="Прямая соединительная линия 8"/>
          <p:cNvCxnSpPr/>
          <p:nvPr/>
        </p:nvCxnSpPr>
        <p:spPr>
          <a:xfrm flipH="1" flipV="1">
            <a:off x="543960" y="7139880"/>
            <a:ext cx="11772720" cy="16920"/>
          </a:xfrm>
          <a:prstGeom prst="straightConnector1">
            <a:avLst/>
          </a:prstGeom>
          <a:ln w="19050">
            <a:solidFill>
              <a:srgbClr val="ff6408"/>
            </a:solidFill>
            <a:round/>
          </a:ln>
        </p:spPr>
      </p:cxnSp>
      <p:pic>
        <p:nvPicPr>
          <p:cNvPr id="83" name="Рисунок 10" descr=""/>
          <p:cNvPicPr/>
          <p:nvPr/>
        </p:nvPicPr>
        <p:blipFill>
          <a:blip r:embed="rId2"/>
          <a:stretch/>
        </p:blipFill>
        <p:spPr>
          <a:xfrm>
            <a:off x="10991880" y="327240"/>
            <a:ext cx="1967040" cy="32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11980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66000" y="4058640"/>
            <a:ext cx="11980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Обычный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Box 6"/>
          <p:cNvSpPr/>
          <p:nvPr/>
        </p:nvSpPr>
        <p:spPr>
          <a:xfrm>
            <a:off x="494640" y="7225200"/>
            <a:ext cx="1701000" cy="20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800" strike="noStrike" u="none">
                <a:solidFill>
                  <a:srgbClr val="003d80"/>
                </a:solidFill>
                <a:effectLst/>
                <a:uFillTx/>
                <a:latin typeface="Segoe UI"/>
                <a:ea typeface="Segoe UI"/>
              </a:rPr>
              <a:t>ПРЕЗЕНТАЦИЯ О КОМПАНИИ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TextBox 2"/>
          <p:cNvSpPr/>
          <p:nvPr/>
        </p:nvSpPr>
        <p:spPr>
          <a:xfrm>
            <a:off x="10707840" y="7013520"/>
            <a:ext cx="22510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B31BDE14-1B53-48B6-AB0C-1A800D360C0A}" type="slidenum">
              <a:rPr b="0" lang="ru-RU" sz="2240" strike="noStrike" u="none">
                <a:solidFill>
                  <a:srgbClr val="003264"/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2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89" name="Прямая соединительная линия 9"/>
          <p:cNvCxnSpPr/>
          <p:nvPr/>
        </p:nvCxnSpPr>
        <p:spPr>
          <a:xfrm flipH="1">
            <a:off x="543960" y="672120"/>
            <a:ext cx="12069360" cy="7560"/>
          </a:xfrm>
          <a:prstGeom prst="straightConnector1">
            <a:avLst/>
          </a:prstGeom>
          <a:ln w="15875">
            <a:solidFill>
              <a:srgbClr val="ffffff"/>
            </a:solidFill>
            <a:round/>
          </a:ln>
        </p:spPr>
      </p:cxnSp>
      <p:cxnSp>
        <p:nvCxnSpPr>
          <p:cNvPr id="90" name="Прямая соединительная линия 8"/>
          <p:cNvCxnSpPr/>
          <p:nvPr/>
        </p:nvCxnSpPr>
        <p:spPr>
          <a:xfrm flipH="1" flipV="1">
            <a:off x="543960" y="7139880"/>
            <a:ext cx="11772720" cy="16920"/>
          </a:xfrm>
          <a:prstGeom prst="straightConnector1">
            <a:avLst/>
          </a:prstGeom>
          <a:ln w="19050">
            <a:solidFill>
              <a:srgbClr val="ff6408"/>
            </a:solidFill>
            <a:round/>
          </a:ln>
        </p:spPr>
      </p:cxnSp>
      <p:pic>
        <p:nvPicPr>
          <p:cNvPr id="91" name="Рисунок 10" descr=""/>
          <p:cNvPicPr/>
          <p:nvPr/>
        </p:nvPicPr>
        <p:blipFill>
          <a:blip r:embed="rId2"/>
          <a:stretch/>
        </p:blipFill>
        <p:spPr>
          <a:xfrm>
            <a:off x="10991880" y="327240"/>
            <a:ext cx="1967040" cy="32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666000" y="405864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 type="body"/>
          </p:nvPr>
        </p:nvSpPr>
        <p:spPr>
          <a:xfrm>
            <a:off x="6809040" y="405864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Box 6"/>
          <p:cNvSpPr/>
          <p:nvPr/>
        </p:nvSpPr>
        <p:spPr>
          <a:xfrm>
            <a:off x="494640" y="7225200"/>
            <a:ext cx="1701000" cy="20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800" strike="noStrike" u="none">
                <a:solidFill>
                  <a:srgbClr val="003d80"/>
                </a:solidFill>
                <a:effectLst/>
                <a:uFillTx/>
                <a:latin typeface="Segoe UI"/>
                <a:ea typeface="Segoe UI"/>
              </a:rPr>
              <a:t>ПРЕЗЕНТАЦИЯ О КОМПАНИИ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Box 2"/>
          <p:cNvSpPr/>
          <p:nvPr/>
        </p:nvSpPr>
        <p:spPr>
          <a:xfrm>
            <a:off x="10707840" y="7013520"/>
            <a:ext cx="22510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036B464A-AFC5-43AA-AF49-02C3EA8ADEB9}" type="slidenum">
              <a:rPr b="0" lang="ru-RU" sz="2240" strike="noStrike" u="none">
                <a:solidFill>
                  <a:srgbClr val="003264"/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2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99" name="Прямая соединительная линия 9"/>
          <p:cNvCxnSpPr/>
          <p:nvPr/>
        </p:nvCxnSpPr>
        <p:spPr>
          <a:xfrm flipH="1">
            <a:off x="543960" y="672120"/>
            <a:ext cx="12069360" cy="7560"/>
          </a:xfrm>
          <a:prstGeom prst="straightConnector1">
            <a:avLst/>
          </a:prstGeom>
          <a:ln w="15875">
            <a:solidFill>
              <a:srgbClr val="ffffff"/>
            </a:solidFill>
            <a:round/>
          </a:ln>
        </p:spPr>
      </p:cxnSp>
      <p:cxnSp>
        <p:nvCxnSpPr>
          <p:cNvPr id="100" name="Прямая соединительная линия 8"/>
          <p:cNvCxnSpPr/>
          <p:nvPr/>
        </p:nvCxnSpPr>
        <p:spPr>
          <a:xfrm flipH="1" flipV="1">
            <a:off x="543960" y="7139880"/>
            <a:ext cx="11772720" cy="16920"/>
          </a:xfrm>
          <a:prstGeom prst="straightConnector1">
            <a:avLst/>
          </a:prstGeom>
          <a:ln w="19050">
            <a:solidFill>
              <a:srgbClr val="ff6408"/>
            </a:solidFill>
            <a:round/>
          </a:ln>
        </p:spPr>
      </p:cxnSp>
      <p:pic>
        <p:nvPicPr>
          <p:cNvPr id="101" name="Рисунок 10" descr=""/>
          <p:cNvPicPr/>
          <p:nvPr/>
        </p:nvPicPr>
        <p:blipFill>
          <a:blip r:embed="rId2"/>
          <a:stretch/>
        </p:blipFill>
        <p:spPr>
          <a:xfrm>
            <a:off x="10991880" y="327240"/>
            <a:ext cx="1967040" cy="32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719240" y="176868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8772480" y="176868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666000" y="405864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PlaceHolder 6"/>
          <p:cNvSpPr>
            <a:spLocks noGrp="1"/>
          </p:cNvSpPr>
          <p:nvPr>
            <p:ph type="body"/>
          </p:nvPr>
        </p:nvSpPr>
        <p:spPr>
          <a:xfrm>
            <a:off x="4719240" y="405864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PlaceHolder 7"/>
          <p:cNvSpPr>
            <a:spLocks noGrp="1"/>
          </p:cNvSpPr>
          <p:nvPr>
            <p:ph type="body"/>
          </p:nvPr>
        </p:nvSpPr>
        <p:spPr>
          <a:xfrm>
            <a:off x="8772480" y="405864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Box 6"/>
          <p:cNvSpPr/>
          <p:nvPr/>
        </p:nvSpPr>
        <p:spPr>
          <a:xfrm>
            <a:off x="494640" y="7225200"/>
            <a:ext cx="1701000" cy="20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800" strike="noStrike" u="none">
                <a:solidFill>
                  <a:srgbClr val="003d80"/>
                </a:solidFill>
                <a:effectLst/>
                <a:uFillTx/>
                <a:latin typeface="Segoe UI"/>
                <a:ea typeface="Segoe UI"/>
              </a:rPr>
              <a:t>ПРЕЗЕНТАЦИЯ О КОМПАНИИ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Box 2"/>
          <p:cNvSpPr/>
          <p:nvPr/>
        </p:nvSpPr>
        <p:spPr>
          <a:xfrm>
            <a:off x="10707840" y="7013520"/>
            <a:ext cx="22510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7031DF99-5CF6-405C-A510-34705D4F9524}" type="slidenum">
              <a:rPr b="0" lang="ru-RU" sz="2240" strike="noStrike" u="none">
                <a:solidFill>
                  <a:srgbClr val="003264"/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2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11" name="Прямая соединительная линия 9"/>
          <p:cNvCxnSpPr/>
          <p:nvPr/>
        </p:nvCxnSpPr>
        <p:spPr>
          <a:xfrm flipH="1">
            <a:off x="543960" y="672120"/>
            <a:ext cx="12069360" cy="7560"/>
          </a:xfrm>
          <a:prstGeom prst="straightConnector1">
            <a:avLst/>
          </a:prstGeom>
          <a:ln w="15875">
            <a:solidFill>
              <a:srgbClr val="ffffff"/>
            </a:solidFill>
            <a:round/>
          </a:ln>
        </p:spPr>
      </p:cxnSp>
      <p:cxnSp>
        <p:nvCxnSpPr>
          <p:cNvPr id="112" name="Прямая соединительная линия 8"/>
          <p:cNvCxnSpPr/>
          <p:nvPr/>
        </p:nvCxnSpPr>
        <p:spPr>
          <a:xfrm flipH="1" flipV="1">
            <a:off x="543960" y="7139880"/>
            <a:ext cx="11772720" cy="16920"/>
          </a:xfrm>
          <a:prstGeom prst="straightConnector1">
            <a:avLst/>
          </a:prstGeom>
          <a:ln w="19050">
            <a:solidFill>
              <a:srgbClr val="ff6408"/>
            </a:solidFill>
            <a:round/>
          </a:ln>
        </p:spPr>
      </p:cxnSp>
      <p:pic>
        <p:nvPicPr>
          <p:cNvPr id="113" name="Рисунок 10" descr=""/>
          <p:cNvPicPr/>
          <p:nvPr/>
        </p:nvPicPr>
        <p:blipFill>
          <a:blip r:embed="rId2"/>
          <a:stretch/>
        </p:blipFill>
        <p:spPr>
          <a:xfrm>
            <a:off x="10991880" y="327240"/>
            <a:ext cx="1967040" cy="32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11981160" cy="437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Box 6"/>
          <p:cNvSpPr/>
          <p:nvPr/>
        </p:nvSpPr>
        <p:spPr>
          <a:xfrm>
            <a:off x="494640" y="7225200"/>
            <a:ext cx="1701000" cy="20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800" strike="noStrike" u="none">
                <a:solidFill>
                  <a:srgbClr val="003d80"/>
                </a:solidFill>
                <a:effectLst/>
                <a:uFillTx/>
                <a:latin typeface="Segoe UI"/>
                <a:ea typeface="Segoe UI"/>
              </a:rPr>
              <a:t>ПРЕЗЕНТАЦИЯ О КОМПАНИИ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Box 2"/>
          <p:cNvSpPr/>
          <p:nvPr/>
        </p:nvSpPr>
        <p:spPr>
          <a:xfrm>
            <a:off x="10707840" y="7013520"/>
            <a:ext cx="22510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940D5543-7F6B-4033-B48C-71C3924857F3}" type="slidenum">
              <a:rPr b="0" lang="ru-RU" sz="2240" strike="noStrike" u="none">
                <a:solidFill>
                  <a:srgbClr val="003264"/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2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18" name="Прямая соединительная линия 9"/>
          <p:cNvCxnSpPr/>
          <p:nvPr/>
        </p:nvCxnSpPr>
        <p:spPr>
          <a:xfrm flipH="1">
            <a:off x="543960" y="672120"/>
            <a:ext cx="12069360" cy="7560"/>
          </a:xfrm>
          <a:prstGeom prst="straightConnector1">
            <a:avLst/>
          </a:prstGeom>
          <a:ln w="15875">
            <a:solidFill>
              <a:srgbClr val="ffffff"/>
            </a:solidFill>
            <a:round/>
          </a:ln>
        </p:spPr>
      </p:cxnSp>
      <p:cxnSp>
        <p:nvCxnSpPr>
          <p:cNvPr id="119" name="Прямая соединительная линия 8"/>
          <p:cNvCxnSpPr/>
          <p:nvPr/>
        </p:nvCxnSpPr>
        <p:spPr>
          <a:xfrm flipH="1" flipV="1">
            <a:off x="543960" y="7139880"/>
            <a:ext cx="11772720" cy="16920"/>
          </a:xfrm>
          <a:prstGeom prst="straightConnector1">
            <a:avLst/>
          </a:prstGeom>
          <a:ln w="19050">
            <a:solidFill>
              <a:srgbClr val="ff6408"/>
            </a:solidFill>
            <a:round/>
          </a:ln>
        </p:spPr>
      </p:cxnSp>
      <p:pic>
        <p:nvPicPr>
          <p:cNvPr id="120" name="Рисунок 10" descr=""/>
          <p:cNvPicPr/>
          <p:nvPr/>
        </p:nvPicPr>
        <p:blipFill>
          <a:blip r:embed="rId2"/>
          <a:stretch/>
        </p:blipFill>
        <p:spPr>
          <a:xfrm>
            <a:off x="10991880" y="327240"/>
            <a:ext cx="1967040" cy="32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11980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6"/>
          <p:cNvSpPr/>
          <p:nvPr/>
        </p:nvSpPr>
        <p:spPr>
          <a:xfrm>
            <a:off x="494640" y="7225200"/>
            <a:ext cx="1701000" cy="20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800" strike="noStrike" u="none">
                <a:solidFill>
                  <a:srgbClr val="003d80"/>
                </a:solidFill>
                <a:effectLst/>
                <a:uFillTx/>
                <a:latin typeface="Segoe UI"/>
                <a:ea typeface="Segoe UI"/>
              </a:rPr>
              <a:t>ПРЕЗЕНТАЦИЯ О КОМПАНИИ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Box 2"/>
          <p:cNvSpPr/>
          <p:nvPr/>
        </p:nvSpPr>
        <p:spPr>
          <a:xfrm>
            <a:off x="10707840" y="7013520"/>
            <a:ext cx="22510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9E6B6781-365B-4F90-BE24-3C5437B86EC0}" type="slidenum">
              <a:rPr b="0" lang="ru-RU" sz="2240" strike="noStrike" u="none">
                <a:solidFill>
                  <a:srgbClr val="003264"/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2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25" name="Прямая соединительная линия 9"/>
          <p:cNvCxnSpPr/>
          <p:nvPr/>
        </p:nvCxnSpPr>
        <p:spPr>
          <a:xfrm flipH="1">
            <a:off x="543960" y="672120"/>
            <a:ext cx="12069360" cy="7560"/>
          </a:xfrm>
          <a:prstGeom prst="straightConnector1">
            <a:avLst/>
          </a:prstGeom>
          <a:ln w="15875">
            <a:solidFill>
              <a:srgbClr val="ffffff"/>
            </a:solidFill>
            <a:round/>
          </a:ln>
        </p:spPr>
      </p:cxnSp>
      <p:cxnSp>
        <p:nvCxnSpPr>
          <p:cNvPr id="126" name="Прямая соединительная линия 8"/>
          <p:cNvCxnSpPr/>
          <p:nvPr/>
        </p:nvCxnSpPr>
        <p:spPr>
          <a:xfrm flipH="1" flipV="1">
            <a:off x="543960" y="7139880"/>
            <a:ext cx="11772720" cy="16920"/>
          </a:xfrm>
          <a:prstGeom prst="straightConnector1">
            <a:avLst/>
          </a:prstGeom>
          <a:ln w="19050">
            <a:solidFill>
              <a:srgbClr val="ff6408"/>
            </a:solidFill>
            <a:round/>
          </a:ln>
        </p:spPr>
      </p:cxnSp>
      <p:pic>
        <p:nvPicPr>
          <p:cNvPr id="127" name="Рисунок 10" descr=""/>
          <p:cNvPicPr/>
          <p:nvPr/>
        </p:nvPicPr>
        <p:blipFill>
          <a:blip r:embed="rId2"/>
          <a:stretch/>
        </p:blipFill>
        <p:spPr>
          <a:xfrm>
            <a:off x="10991880" y="327240"/>
            <a:ext cx="1967040" cy="32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6"/>
          <p:cNvSpPr/>
          <p:nvPr/>
        </p:nvSpPr>
        <p:spPr>
          <a:xfrm>
            <a:off x="494640" y="7225200"/>
            <a:ext cx="1701000" cy="20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800" strike="noStrike" u="none">
                <a:solidFill>
                  <a:srgbClr val="003d80"/>
                </a:solidFill>
                <a:effectLst/>
                <a:uFillTx/>
                <a:latin typeface="Segoe UI"/>
                <a:ea typeface="Segoe UI"/>
              </a:rPr>
              <a:t>ПРЕЗЕНТАЦИЯ О КОМПАНИИ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Box 2"/>
          <p:cNvSpPr/>
          <p:nvPr/>
        </p:nvSpPr>
        <p:spPr>
          <a:xfrm>
            <a:off x="10707840" y="7013520"/>
            <a:ext cx="22510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764D7DA0-8027-4369-B8FA-7B3E8B107C03}" type="slidenum">
              <a:rPr b="0" lang="ru-RU" sz="2240" strike="noStrike" u="none">
                <a:solidFill>
                  <a:srgbClr val="003264"/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2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33" name="Прямая соединительная линия 9"/>
          <p:cNvCxnSpPr/>
          <p:nvPr/>
        </p:nvCxnSpPr>
        <p:spPr>
          <a:xfrm flipH="1">
            <a:off x="543960" y="672120"/>
            <a:ext cx="12069360" cy="7560"/>
          </a:xfrm>
          <a:prstGeom prst="straightConnector1">
            <a:avLst/>
          </a:prstGeom>
          <a:ln w="15875">
            <a:solidFill>
              <a:srgbClr val="ffffff"/>
            </a:solidFill>
            <a:round/>
          </a:ln>
        </p:spPr>
      </p:cxnSp>
      <p:cxnSp>
        <p:nvCxnSpPr>
          <p:cNvPr id="134" name="Прямая соединительная линия 8"/>
          <p:cNvCxnSpPr/>
          <p:nvPr/>
        </p:nvCxnSpPr>
        <p:spPr>
          <a:xfrm flipH="1" flipV="1">
            <a:off x="543960" y="7139880"/>
            <a:ext cx="11772720" cy="16920"/>
          </a:xfrm>
          <a:prstGeom prst="straightConnector1">
            <a:avLst/>
          </a:prstGeom>
          <a:ln w="19050">
            <a:solidFill>
              <a:srgbClr val="ff6408"/>
            </a:solidFill>
            <a:round/>
          </a:ln>
        </p:spPr>
      </p:cxnSp>
      <p:pic>
        <p:nvPicPr>
          <p:cNvPr id="135" name="Рисунок 10" descr=""/>
          <p:cNvPicPr/>
          <p:nvPr/>
        </p:nvPicPr>
        <p:blipFill>
          <a:blip r:embed="rId2"/>
          <a:stretch/>
        </p:blipFill>
        <p:spPr>
          <a:xfrm>
            <a:off x="10991880" y="327240"/>
            <a:ext cx="1967040" cy="32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Обычный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Box 6"/>
          <p:cNvSpPr/>
          <p:nvPr/>
        </p:nvSpPr>
        <p:spPr>
          <a:xfrm>
            <a:off x="494640" y="7225200"/>
            <a:ext cx="1701000" cy="20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800" strike="noStrike" u="none">
                <a:solidFill>
                  <a:srgbClr val="003d80"/>
                </a:solidFill>
                <a:effectLst/>
                <a:uFillTx/>
                <a:latin typeface="Segoe UI"/>
                <a:ea typeface="Segoe UI"/>
              </a:rPr>
              <a:t>ПРЕЗЕНТАЦИЯ О КОМПАНИИ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Box 2"/>
          <p:cNvSpPr/>
          <p:nvPr/>
        </p:nvSpPr>
        <p:spPr>
          <a:xfrm>
            <a:off x="10707840" y="7013520"/>
            <a:ext cx="22510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637A7930-960E-4D93-9F69-D720D84204DB}" type="slidenum">
              <a:rPr b="0" lang="ru-RU" sz="2240" strike="noStrike" u="none">
                <a:solidFill>
                  <a:srgbClr val="003264"/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2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39" name="Прямая соединительная линия 9"/>
          <p:cNvCxnSpPr/>
          <p:nvPr/>
        </p:nvCxnSpPr>
        <p:spPr>
          <a:xfrm flipH="1">
            <a:off x="543960" y="672120"/>
            <a:ext cx="12069360" cy="7560"/>
          </a:xfrm>
          <a:prstGeom prst="straightConnector1">
            <a:avLst/>
          </a:prstGeom>
          <a:ln w="15875">
            <a:solidFill>
              <a:srgbClr val="ffffff"/>
            </a:solidFill>
            <a:round/>
          </a:ln>
        </p:spPr>
      </p:cxnSp>
      <p:cxnSp>
        <p:nvCxnSpPr>
          <p:cNvPr id="140" name="Прямая соединительная линия 8"/>
          <p:cNvCxnSpPr/>
          <p:nvPr/>
        </p:nvCxnSpPr>
        <p:spPr>
          <a:xfrm flipH="1" flipV="1">
            <a:off x="543960" y="7139880"/>
            <a:ext cx="11772720" cy="16920"/>
          </a:xfrm>
          <a:prstGeom prst="straightConnector1">
            <a:avLst/>
          </a:prstGeom>
          <a:ln w="19050">
            <a:solidFill>
              <a:srgbClr val="ff6408"/>
            </a:solidFill>
            <a:round/>
          </a:ln>
        </p:spPr>
      </p:cxnSp>
      <p:pic>
        <p:nvPicPr>
          <p:cNvPr id="141" name="Рисунок 10" descr=""/>
          <p:cNvPicPr/>
          <p:nvPr/>
        </p:nvPicPr>
        <p:blipFill>
          <a:blip r:embed="rId2"/>
          <a:stretch/>
        </p:blipFill>
        <p:spPr>
          <a:xfrm>
            <a:off x="10991880" y="327240"/>
            <a:ext cx="1967040" cy="32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666000" y="405864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Обычный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Box 6"/>
          <p:cNvSpPr/>
          <p:nvPr/>
        </p:nvSpPr>
        <p:spPr>
          <a:xfrm>
            <a:off x="494640" y="7225200"/>
            <a:ext cx="1701000" cy="20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800" strike="noStrike" u="none">
                <a:solidFill>
                  <a:srgbClr val="003d80"/>
                </a:solidFill>
                <a:effectLst/>
                <a:uFillTx/>
                <a:latin typeface="Segoe UI"/>
                <a:ea typeface="Segoe UI"/>
              </a:rPr>
              <a:t>ПРЕЗЕНТАЦИЯ О КОМПАНИИ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Box 2"/>
          <p:cNvSpPr/>
          <p:nvPr/>
        </p:nvSpPr>
        <p:spPr>
          <a:xfrm>
            <a:off x="10707840" y="7013520"/>
            <a:ext cx="225108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fld id="{FE5D14BB-B661-4B53-BC16-22E9A7133DC8}" type="slidenum">
              <a:rPr b="0" lang="ru-RU" sz="2240" strike="noStrike" u="none">
                <a:solidFill>
                  <a:srgbClr val="003264"/>
                </a:solidFill>
                <a:effectLst/>
                <a:uFillTx/>
                <a:latin typeface="Calibri"/>
                <a:ea typeface="DejaVu Sans"/>
              </a:rPr>
              <a:t>&lt;номер&gt;</a:t>
            </a:fld>
            <a:endParaRPr b="0" lang="ru-RU" sz="22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48" name="Прямая соединительная линия 9"/>
          <p:cNvCxnSpPr/>
          <p:nvPr/>
        </p:nvCxnSpPr>
        <p:spPr>
          <a:xfrm flipH="1">
            <a:off x="543960" y="672120"/>
            <a:ext cx="12069360" cy="7560"/>
          </a:xfrm>
          <a:prstGeom prst="straightConnector1">
            <a:avLst/>
          </a:prstGeom>
          <a:ln w="15875">
            <a:solidFill>
              <a:srgbClr val="ffffff"/>
            </a:solidFill>
            <a:round/>
          </a:ln>
        </p:spPr>
      </p:cxnSp>
      <p:cxnSp>
        <p:nvCxnSpPr>
          <p:cNvPr id="149" name="Прямая соединительная линия 8"/>
          <p:cNvCxnSpPr/>
          <p:nvPr/>
        </p:nvCxnSpPr>
        <p:spPr>
          <a:xfrm flipH="1" flipV="1">
            <a:off x="543960" y="7139880"/>
            <a:ext cx="11772720" cy="16920"/>
          </a:xfrm>
          <a:prstGeom prst="straightConnector1">
            <a:avLst/>
          </a:prstGeom>
          <a:ln w="19050">
            <a:solidFill>
              <a:srgbClr val="ff6408"/>
            </a:solidFill>
            <a:round/>
          </a:ln>
        </p:spPr>
      </p:cxnSp>
      <p:pic>
        <p:nvPicPr>
          <p:cNvPr id="150" name="Рисунок 10" descr=""/>
          <p:cNvPicPr/>
          <p:nvPr/>
        </p:nvPicPr>
        <p:blipFill>
          <a:blip r:embed="rId2"/>
          <a:stretch/>
        </p:blipFill>
        <p:spPr>
          <a:xfrm>
            <a:off x="10991880" y="327240"/>
            <a:ext cx="1967040" cy="32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 type="body"/>
          </p:nvPr>
        </p:nvSpPr>
        <p:spPr>
          <a:xfrm>
            <a:off x="6809040" y="405864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Box 13"/>
          <p:cNvSpPr/>
          <p:nvPr/>
        </p:nvSpPr>
        <p:spPr>
          <a:xfrm>
            <a:off x="5040" y="3935880"/>
            <a:ext cx="1330272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80000"/>
              </a:lnSpc>
            </a:pP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СПАСИБО</a:t>
            </a:r>
            <a:br>
              <a:rPr sz="4000"/>
            </a:b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ЗА ВНИМАНИЕ!</a:t>
            </a:r>
            <a:endParaRPr b="0" lang="ru-RU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6" name="Рисунок 4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7" name="Рисунок 5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Обычный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Box 13"/>
          <p:cNvSpPr/>
          <p:nvPr/>
        </p:nvSpPr>
        <p:spPr>
          <a:xfrm>
            <a:off x="5040" y="3935880"/>
            <a:ext cx="1330272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80000"/>
              </a:lnSpc>
            </a:pP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СПАСИБО</a:t>
            </a:r>
            <a:br>
              <a:rPr sz="4000"/>
            </a:b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ЗА ВНИМАНИЕ!</a:t>
            </a:r>
            <a:endParaRPr b="0" lang="ru-RU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9" name="Рисунок 4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0" name="Рисунок 5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body"/>
          </p:nvPr>
        </p:nvSpPr>
        <p:spPr>
          <a:xfrm>
            <a:off x="666000" y="4058640"/>
            <a:ext cx="11980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Box 13"/>
          <p:cNvSpPr/>
          <p:nvPr/>
        </p:nvSpPr>
        <p:spPr>
          <a:xfrm>
            <a:off x="5040" y="3935880"/>
            <a:ext cx="1330272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80000"/>
              </a:lnSpc>
            </a:pP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СПАСИБО</a:t>
            </a:r>
            <a:br>
              <a:rPr sz="4000"/>
            </a:b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ЗА ВНИМАНИЕ!</a:t>
            </a:r>
            <a:endParaRPr b="0" lang="ru-RU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6" name="Рисунок 4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7" name="Рисунок 5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Обычный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Box 13"/>
          <p:cNvSpPr/>
          <p:nvPr/>
        </p:nvSpPr>
        <p:spPr>
          <a:xfrm>
            <a:off x="5040" y="3935880"/>
            <a:ext cx="1330272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80000"/>
              </a:lnSpc>
            </a:pP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СПАСИБО</a:t>
            </a:r>
            <a:br>
              <a:rPr sz="4000"/>
            </a:b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ЗА ВНИМАНИЕ!</a:t>
            </a:r>
            <a:endParaRPr b="0" lang="ru-RU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9" name="Рисунок 4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0" name="Рисунок 5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11980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666000" y="4058640"/>
            <a:ext cx="11980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Обычный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Box 13"/>
          <p:cNvSpPr/>
          <p:nvPr/>
        </p:nvSpPr>
        <p:spPr>
          <a:xfrm>
            <a:off x="5040" y="3935880"/>
            <a:ext cx="1330272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80000"/>
              </a:lnSpc>
            </a:pP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СПАСИБО</a:t>
            </a:r>
            <a:br>
              <a:rPr sz="4000"/>
            </a:b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ЗА ВНИМАНИЕ!</a:t>
            </a:r>
            <a:endParaRPr b="0" lang="ru-RU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5" name="Рисунок 4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6" name="Рисунок 5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666000" y="405864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6809040" y="405864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Box 13"/>
          <p:cNvSpPr/>
          <p:nvPr/>
        </p:nvSpPr>
        <p:spPr>
          <a:xfrm>
            <a:off x="5040" y="3935880"/>
            <a:ext cx="1330272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80000"/>
              </a:lnSpc>
            </a:pP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СПАСИБО</a:t>
            </a:r>
            <a:br>
              <a:rPr sz="4000"/>
            </a:b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ЗА ВНИМАНИЕ!</a:t>
            </a:r>
            <a:endParaRPr b="0" lang="ru-RU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3" name="Рисунок 4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4" name="Рисунок 5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body"/>
          </p:nvPr>
        </p:nvSpPr>
        <p:spPr>
          <a:xfrm>
            <a:off x="4719240" y="176868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 type="body"/>
          </p:nvPr>
        </p:nvSpPr>
        <p:spPr>
          <a:xfrm>
            <a:off x="8772480" y="176868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 type="body"/>
          </p:nvPr>
        </p:nvSpPr>
        <p:spPr>
          <a:xfrm>
            <a:off x="666000" y="405864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PlaceHolder 6"/>
          <p:cNvSpPr>
            <a:spLocks noGrp="1"/>
          </p:cNvSpPr>
          <p:nvPr>
            <p:ph type="body"/>
          </p:nvPr>
        </p:nvSpPr>
        <p:spPr>
          <a:xfrm>
            <a:off x="4719240" y="405864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PlaceHolder 7"/>
          <p:cNvSpPr>
            <a:spLocks noGrp="1"/>
          </p:cNvSpPr>
          <p:nvPr>
            <p:ph type="body"/>
          </p:nvPr>
        </p:nvSpPr>
        <p:spPr>
          <a:xfrm>
            <a:off x="8772480" y="4058640"/>
            <a:ext cx="385272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Box 13"/>
          <p:cNvSpPr/>
          <p:nvPr/>
        </p:nvSpPr>
        <p:spPr>
          <a:xfrm>
            <a:off x="5040" y="3935880"/>
            <a:ext cx="1330272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80000"/>
              </a:lnSpc>
            </a:pP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СПАСИБО</a:t>
            </a:r>
            <a:br>
              <a:rPr sz="4000"/>
            </a:b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ЗА ВНИМАНИЕ!</a:t>
            </a:r>
            <a:endParaRPr b="0" lang="ru-RU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3" name="Рисунок 4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Рисунок 5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13"/>
          <p:cNvSpPr/>
          <p:nvPr/>
        </p:nvSpPr>
        <p:spPr>
          <a:xfrm>
            <a:off x="5040" y="3935880"/>
            <a:ext cx="1330272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80000"/>
              </a:lnSpc>
            </a:pP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СПАСИБО</a:t>
            </a:r>
            <a:br>
              <a:rPr sz="4000"/>
            </a:b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ЗА ВНИМАНИЕ!</a:t>
            </a:r>
            <a:endParaRPr b="0" lang="ru-RU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7" name="Рисунок 4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8" name="Рисунок 5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11980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Box 13"/>
          <p:cNvSpPr/>
          <p:nvPr/>
        </p:nvSpPr>
        <p:spPr>
          <a:xfrm>
            <a:off x="5040" y="3935880"/>
            <a:ext cx="1330272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80000"/>
              </a:lnSpc>
            </a:pP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СПАСИБО</a:t>
            </a:r>
            <a:br>
              <a:rPr sz="4000"/>
            </a:b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ЗА ВНИМАНИЕ!</a:t>
            </a:r>
            <a:endParaRPr b="0" lang="ru-RU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2" name="Рисунок 4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3" name="Рисунок 5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Box 13"/>
          <p:cNvSpPr/>
          <p:nvPr/>
        </p:nvSpPr>
        <p:spPr>
          <a:xfrm>
            <a:off x="5040" y="3935880"/>
            <a:ext cx="1330272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80000"/>
              </a:lnSpc>
            </a:pP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СПАСИБО</a:t>
            </a:r>
            <a:br>
              <a:rPr sz="4000"/>
            </a:b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ЗА ВНИМАНИЕ!</a:t>
            </a:r>
            <a:endParaRPr b="0" lang="ru-RU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8" name="Рисунок 4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9" name="Рисунок 5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Обычный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Box 13"/>
          <p:cNvSpPr/>
          <p:nvPr/>
        </p:nvSpPr>
        <p:spPr>
          <a:xfrm>
            <a:off x="5040" y="3935880"/>
            <a:ext cx="1330272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80000"/>
              </a:lnSpc>
            </a:pP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СПАСИБО</a:t>
            </a:r>
            <a:br>
              <a:rPr sz="4000"/>
            </a:b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ЗА ВНИМАНИЕ!</a:t>
            </a:r>
            <a:endParaRPr b="0" lang="ru-RU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2" name="Рисунок 4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3" name="Рисунок 5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 type="body"/>
          </p:nvPr>
        </p:nvSpPr>
        <p:spPr>
          <a:xfrm>
            <a:off x="666000" y="405864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Обычный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13"/>
          <p:cNvSpPr/>
          <p:nvPr/>
        </p:nvSpPr>
        <p:spPr>
          <a:xfrm>
            <a:off x="5040" y="3935880"/>
            <a:ext cx="1330272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80000"/>
              </a:lnSpc>
            </a:pP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СПАСИБО</a:t>
            </a:r>
            <a:br>
              <a:rPr sz="4000"/>
            </a:br>
            <a:r>
              <a:rPr b="1" lang="ru-RU" sz="4000" spc="133" strike="noStrike" u="none">
                <a:solidFill>
                  <a:srgbClr val="003264"/>
                </a:solidFill>
                <a:effectLst/>
                <a:uFillTx/>
                <a:latin typeface="Segoe UI"/>
                <a:ea typeface="Segoe UI"/>
              </a:rPr>
              <a:t>ЗА ВНИМАНИЕ!</a:t>
            </a:r>
            <a:endParaRPr b="0" lang="ru-RU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9" name="Рисунок 4" descr=""/>
          <p:cNvPicPr/>
          <p:nvPr/>
        </p:nvPicPr>
        <p:blipFill>
          <a:blip r:embed="rId2"/>
          <a:srcRect l="653" t="0" r="791" b="0"/>
          <a:stretch/>
        </p:blipFill>
        <p:spPr>
          <a:xfrm>
            <a:off x="0" y="6887160"/>
            <a:ext cx="13313160" cy="2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0" name="Рисунок 5" descr=""/>
          <p:cNvPicPr/>
          <p:nvPr/>
        </p:nvPicPr>
        <p:blipFill>
          <a:blip r:embed="rId3"/>
          <a:stretch/>
        </p:blipFill>
        <p:spPr>
          <a:xfrm>
            <a:off x="3647520" y="1124640"/>
            <a:ext cx="576684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666000" y="30132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66000" y="1768680"/>
            <a:ext cx="5842800" cy="4376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6809040" y="176868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 type="body"/>
          </p:nvPr>
        </p:nvSpPr>
        <p:spPr>
          <a:xfrm>
            <a:off x="6809040" y="4058640"/>
            <a:ext cx="5842800" cy="208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www.google.com/goto?url=CAESmAEB6zswFWbXNrw_0WxBfq0rEnAVZhxZVnT0ZRV4B8qIDlO24v100Y0zdkBzAgEV7uZYltBqvi601TbceC-QVOuS-8cZIiFjUb7Er-zPn7LaePdKFEiTySfOfd4VJgrdRHf5pZzO2Tt6vS2mHoagde4Wiv7HTkzj7Fs8VLAkXGtm-MjV9oHvJjl8ize1YCof5bhBri3AVwnyrQ" TargetMode="External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1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Box 2"/>
          <p:cNvSpPr/>
          <p:nvPr/>
        </p:nvSpPr>
        <p:spPr>
          <a:xfrm>
            <a:off x="4162680" y="5378760"/>
            <a:ext cx="4484880" cy="1197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rgbClr val="003264"/>
                </a:solidFill>
                <a:effectLst/>
                <a:uFillTx/>
                <a:latin typeface="Times New Roman"/>
                <a:ea typeface="Times New Roman"/>
              </a:rPr>
              <a:t>Докладчик: </a:t>
            </a:r>
            <a:r>
              <a:rPr b="0" lang="ru-RU" sz="1800" strike="noStrike" u="none">
                <a:solidFill>
                  <a:srgbClr val="003264"/>
                </a:solidFill>
                <a:effectLst/>
                <a:uFillTx/>
                <a:latin typeface="Times New Roman"/>
                <a:ea typeface="Times New Roman"/>
              </a:rPr>
              <a:t>Литвинов Андрей Викторович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800" strike="noStrike" u="none">
                <a:solidFill>
                  <a:srgbClr val="003264"/>
                </a:solidFill>
                <a:effectLst/>
                <a:uFillTx/>
                <a:latin typeface="Times New Roman"/>
                <a:ea typeface="Times New Roman"/>
              </a:rPr>
              <a:t>Руководитель направления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800" strike="noStrike" u="none">
                <a:solidFill>
                  <a:srgbClr val="003264"/>
                </a:solidFill>
                <a:effectLst/>
                <a:uFillTx/>
                <a:latin typeface="Times New Roman"/>
                <a:ea typeface="Times New Roman"/>
              </a:rPr>
              <a:t> Западного ТО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Box 3"/>
          <p:cNvSpPr/>
          <p:nvPr/>
        </p:nvSpPr>
        <p:spPr>
          <a:xfrm>
            <a:off x="2019240" y="2756160"/>
            <a:ext cx="9579240" cy="88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2600" strike="noStrike" u="none">
                <a:solidFill>
                  <a:srgbClr val="353569"/>
                </a:solidFill>
                <a:effectLst/>
                <a:uFillTx/>
                <a:latin typeface="Times New Roman"/>
                <a:ea typeface="Times New Roman"/>
              </a:rPr>
              <a:t>Порядок начисления неустойки</a:t>
            </a:r>
            <a:r>
              <a:rPr b="1" lang="ru-RU" sz="2600" strike="noStrike" u="none">
                <a:solidFill>
                  <a:srgbClr val="353569"/>
                </a:solidFill>
                <a:effectLst/>
                <a:uFillTx/>
                <a:latin typeface="Times New Roman"/>
                <a:ea typeface="Times New Roman"/>
              </a:rPr>
              <a:t> для категории клиентов «Население»</a:t>
            </a:r>
            <a:endParaRPr b="0" lang="ru-RU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Рисунок 10" descr=""/>
          <p:cNvPicPr/>
          <p:nvPr/>
        </p:nvPicPr>
        <p:blipFill>
          <a:blip r:embed="rId1"/>
          <a:stretch/>
        </p:blipFill>
        <p:spPr>
          <a:xfrm>
            <a:off x="540720" y="4776120"/>
            <a:ext cx="4089600" cy="217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791280" y="158760"/>
            <a:ext cx="11980800" cy="1254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i="1" lang="ru-RU" sz="1800" strike="noStrike" u="sng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Что такое неустойка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Прямоугольник: скругленные углы 4"/>
          <p:cNvSpPr/>
          <p:nvPr/>
        </p:nvSpPr>
        <p:spPr>
          <a:xfrm flipV="1" rot="10800000">
            <a:off x="5328720" y="4621680"/>
            <a:ext cx="7367040" cy="19962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800" strike="noStrike" u="none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Неустойка для категории «Население» — мера гражданско-правовой ответственности, сочетающая защиту интересов поставщика ресурсов со снижением финансовой нагрузки для граждан.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Прямоугольник: скругленные углы 5"/>
          <p:cNvSpPr/>
          <p:nvPr/>
        </p:nvSpPr>
        <p:spPr>
          <a:xfrm>
            <a:off x="705600" y="1414800"/>
            <a:ext cx="11988720" cy="236376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Неустойка</a:t>
            </a:r>
            <a:r>
              <a:rPr b="0" lang="ru-RU" sz="1800" strike="noStrike" u="none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 – определенная законом или договором денежная сумма, которую должник обязан уплатить кредитору при неисполнении или ненадлежащем исполнении обязательства, в частности при просрочке.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800" strike="noStrike" u="none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Неустойка по день фактической оплаты – требование, определенное судебным решением на основании </a:t>
            </a:r>
            <a:r>
              <a:rPr b="1" lang="ru-RU" sz="1800" strike="noStrike" u="none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ФЗ от 26.03.2003 </a:t>
            </a:r>
            <a:r>
              <a:rPr b="1" lang="en-US" sz="1800" strike="noStrike" u="none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N</a:t>
            </a:r>
            <a:r>
              <a:rPr b="1" lang="ru-RU" sz="1800" strike="noStrike" u="none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 35-ФЗ «Об электроэнергетике»</a:t>
            </a:r>
            <a:r>
              <a:rPr b="0" lang="ru-RU" sz="1800" strike="noStrike" u="none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, рассчитываемое с определенного судом дня до даты фактического исполнения обязательства.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47120" y="678600"/>
            <a:ext cx="12082320" cy="39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i="1" lang="ru-RU" sz="1800" strike="noStrike" u="sng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Срок оплаты для категории «Население»</a:t>
            </a:r>
            <a:br>
              <a:rPr sz="4400"/>
            </a:br>
            <a:br>
              <a:rPr sz="1800"/>
            </a:b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Прямоугольник: скругленные углы 1"/>
          <p:cNvSpPr/>
          <p:nvPr/>
        </p:nvSpPr>
        <p:spPr>
          <a:xfrm>
            <a:off x="4969440" y="1513800"/>
            <a:ext cx="6707520" cy="90108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001"/>
              </a:spcBef>
            </a:pPr>
            <a:r>
              <a:rPr b="1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П.81 Постановление Правительства РФ от 04.05.2012 №442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33" name="Прямая со стрелкой 4"/>
          <p:cNvCxnSpPr/>
          <p:nvPr/>
        </p:nvCxnSpPr>
        <p:spPr>
          <a:xfrm>
            <a:off x="6283800" y="1964880"/>
            <a:ext cx="473040" cy="171360"/>
          </a:xfrm>
          <a:prstGeom prst="straightConnector1">
            <a:avLst/>
          </a:prstGeom>
          <a:ln w="0">
            <a:noFill/>
          </a:ln>
        </p:spPr>
      </p:cxnSp>
      <p:cxnSp>
        <p:nvCxnSpPr>
          <p:cNvPr id="234" name="Прямая со стрелкой 8"/>
          <p:cNvCxnSpPr/>
          <p:nvPr/>
        </p:nvCxnSpPr>
        <p:spPr>
          <a:xfrm>
            <a:off x="8321760" y="2584080"/>
            <a:ext cx="3600" cy="333720"/>
          </a:xfrm>
          <a:prstGeom prst="straightConnector1">
            <a:avLst/>
          </a:prstGeom>
          <a:ln w="0">
            <a:solidFill>
              <a:srgbClr val="203864"/>
            </a:solidFill>
            <a:tailEnd len="med" type="triangle" w="med"/>
          </a:ln>
        </p:spPr>
      </p:cxnSp>
      <p:sp>
        <p:nvSpPr>
          <p:cNvPr id="235" name="Прямоугольник: скругленные углы 20"/>
          <p:cNvSpPr/>
          <p:nvPr/>
        </p:nvSpPr>
        <p:spPr>
          <a:xfrm>
            <a:off x="5068800" y="3120120"/>
            <a:ext cx="6608160" cy="148752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Покупатели, приобретающие электроэнергию для поставки населению, обязаны оплачивать ее стоимость за расчетный период </a:t>
            </a:r>
            <a:r>
              <a:rPr b="1" lang="ru-RU" sz="1800" strike="noStrike" u="sng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до 15-го числа месяца, следующего за расчетным периодом.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6" name="Рисунок 239" descr=""/>
          <p:cNvPicPr/>
          <p:nvPr/>
        </p:nvPicPr>
        <p:blipFill>
          <a:blip r:embed="rId1"/>
          <a:stretch/>
        </p:blipFill>
        <p:spPr>
          <a:xfrm>
            <a:off x="1047600" y="1391400"/>
            <a:ext cx="2886840" cy="4587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Рисунок 5" descr=""/>
          <p:cNvPicPr/>
          <p:nvPr/>
        </p:nvPicPr>
        <p:blipFill>
          <a:blip r:embed="rId1"/>
          <a:stretch/>
        </p:blipFill>
        <p:spPr>
          <a:xfrm>
            <a:off x="7387560" y="944280"/>
            <a:ext cx="4816080" cy="2696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8" name="PlaceHolder 1"/>
          <p:cNvSpPr>
            <a:spLocks noGrp="1"/>
          </p:cNvSpPr>
          <p:nvPr>
            <p:ph type="subTitle"/>
          </p:nvPr>
        </p:nvSpPr>
        <p:spPr>
          <a:xfrm>
            <a:off x="675720" y="1441080"/>
            <a:ext cx="5793120" cy="217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-228600" algn="ctr" defTabSz="914400">
              <a:lnSpc>
                <a:spcPct val="100000"/>
              </a:lnSpc>
              <a:spcBef>
                <a:spcPts val="1001"/>
              </a:spcBef>
              <a:buClr>
                <a:srgbClr val="203864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Ключевая ставка ЦБ РФ сегодня  </a:t>
            </a:r>
            <a:r>
              <a:rPr b="1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- 14%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algn="ctr" defTabSz="914400">
              <a:lnSpc>
                <a:spcPct val="100000"/>
              </a:lnSpc>
              <a:spcBef>
                <a:spcPts val="1001"/>
              </a:spcBef>
              <a:buClr>
                <a:srgbClr val="203864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Но для ЖКУ и коммунальных ресурсов действует </a:t>
            </a:r>
            <a:r>
              <a:rPr b="1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льготная ставка 9,5%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                                       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Заголовок 1"/>
          <p:cNvSpPr/>
          <p:nvPr/>
        </p:nvSpPr>
        <p:spPr>
          <a:xfrm>
            <a:off x="1220040" y="4024800"/>
            <a:ext cx="6415560" cy="26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90000"/>
              </a:lnSpc>
            </a:pPr>
            <a:endParaRPr b="0" lang="ru-RU" sz="22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40" name="Заголовок 1"/>
          <p:cNvSpPr/>
          <p:nvPr/>
        </p:nvSpPr>
        <p:spPr>
          <a:xfrm>
            <a:off x="675720" y="158760"/>
            <a:ext cx="12096360" cy="78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90000"/>
              </a:lnSpc>
            </a:pPr>
            <a:r>
              <a:rPr b="1" lang="ru-RU" sz="1800" strike="noStrike" u="sng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Льготная ключевая ставка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Прямоугольник 1"/>
          <p:cNvSpPr/>
          <p:nvPr/>
        </p:nvSpPr>
        <p:spPr>
          <a:xfrm>
            <a:off x="884520" y="4591800"/>
            <a:ext cx="11319120" cy="147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Основание: Постановление Правительства РФ от 18.03.2025 № 329 </a:t>
            </a:r>
            <a:r>
              <a:rPr b="0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( действует до 01.01.2027)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Ранее действовало </a:t>
            </a:r>
            <a:r>
              <a:rPr b="1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Постановление № 474 (2022 -2024 г.)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Исключение: </a:t>
            </a:r>
            <a:r>
              <a:rPr b="0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если на дату фактической оплаты рыночная ключевая ставка </a:t>
            </a:r>
            <a:r>
              <a:rPr b="1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ниже 9,5 % - </a:t>
            </a:r>
            <a:r>
              <a:rPr b="0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применяется меньшая.</a:t>
            </a:r>
            <a:r>
              <a:rPr b="1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Расчет пени для населения ограничен верхним порогом </a:t>
            </a:r>
            <a:r>
              <a:rPr b="1" lang="ru-RU" sz="18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9,5%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2" name="Таблица 4"/>
          <p:cNvGraphicFramePr/>
          <p:nvPr/>
        </p:nvGraphicFramePr>
        <p:xfrm>
          <a:off x="901440" y="1153080"/>
          <a:ext cx="7436520" cy="2372760"/>
        </p:xfrm>
        <a:graphic>
          <a:graphicData uri="http://schemas.openxmlformats.org/drawingml/2006/table">
            <a:tbl>
              <a:tblPr/>
              <a:tblGrid>
                <a:gridCol w="2770920"/>
                <a:gridCol w="4665960"/>
              </a:tblGrid>
              <a:tr h="36180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Параметр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Население (СНТ, ТСЖ, ЖСК)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3351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Сроки оплаты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До 15-го для СНТ</a:t>
                      </a:r>
                      <a:r>
                        <a:rPr b="0" lang="en-US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ТСЖ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351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Начало начисления пеней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С 31-го дня просрочки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351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Размер пени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b="0" lang="en-US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/300 (31-90 </a:t>
                      </a: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дн.) → 1</a:t>
                      </a:r>
                      <a:r>
                        <a:rPr b="0" lang="en-US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/130 (c 91</a:t>
                      </a: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дн.)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351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Применяемая ставка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9,5 % (фиксированная до 2027 года)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351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Льготный период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Первые 30 дней без пени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351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Основание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                   ФЗ-35 + Постановление  № 329                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3" name="Таблица 250"/>
          <p:cNvGraphicFramePr/>
          <p:nvPr/>
        </p:nvGraphicFramePr>
        <p:xfrm>
          <a:off x="921240" y="4178160"/>
          <a:ext cx="11234160" cy="2475000"/>
        </p:xfrm>
        <a:graphic>
          <a:graphicData uri="http://schemas.openxmlformats.org/drawingml/2006/table">
            <a:tbl>
              <a:tblPr/>
              <a:tblGrid>
                <a:gridCol w="670680"/>
                <a:gridCol w="982800"/>
                <a:gridCol w="1018440"/>
                <a:gridCol w="638280"/>
                <a:gridCol w="1025280"/>
                <a:gridCol w="1010880"/>
                <a:gridCol w="1162440"/>
                <a:gridCol w="968040"/>
                <a:gridCol w="882000"/>
                <a:gridCol w="451800"/>
                <a:gridCol w="487800"/>
                <a:gridCol w="1104480"/>
                <a:gridCol w="831600"/>
              </a:tblGrid>
              <a:tr h="1143720"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Расчетный месяц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Срок оплаты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Сумма платежного документа (руб., с НДС)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№ платежного поручения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Дата платежного поручения (дата платежа)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Сумма (руб., с НДС)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Сумма задолженности, на которую начисляются пени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Начальная дата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Конечная дата</a:t>
                      </a:r>
                      <a:br>
                        <a:rPr sz="1200"/>
                      </a:b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(отчетная дата - включительно)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Количество дней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Доля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Ставка рефинансирования, подлежащая применению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Сумма пени (руб.)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38320"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05.2026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15.06.2026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1 000 000,00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1 000 000,00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16.06.2026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15.07.2026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30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gridSpan="3"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Пени не начисляются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231120"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1 000 000,00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16.07.2026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13.09.2026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60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1/300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9,5%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43 846,15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18520"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1 000 000,00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14.09.2026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25.10.2026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42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1/130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9,5%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30 692,31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87280"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25.10.2026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1 000 000,00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0,00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39760">
                <a:tc>
                  <a:txBody>
                    <a:bodyPr lIns="36000" rIns="36000"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Всего: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endParaRPr b="1" lang="ru-RU" sz="1200" strike="noStrike" u="none">
                        <a:solidFill>
                          <a:srgbClr val="1a1a45"/>
                        </a:solidFill>
                        <a:effectLst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1" lang="ru-RU" sz="1200" strike="noStrike" u="none">
                          <a:solidFill>
                            <a:srgbClr val="1a1a45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74 538,46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44" name="Рисунок 251" descr=""/>
          <p:cNvPicPr/>
          <p:nvPr/>
        </p:nvPicPr>
        <p:blipFill>
          <a:blip r:embed="rId1"/>
          <a:stretch/>
        </p:blipFill>
        <p:spPr>
          <a:xfrm>
            <a:off x="9050760" y="1080000"/>
            <a:ext cx="3186360" cy="2336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5" name="Прямоугольник: скругленные углы 2"/>
          <p:cNvSpPr/>
          <p:nvPr/>
        </p:nvSpPr>
        <p:spPr>
          <a:xfrm>
            <a:off x="5760000" y="3770640"/>
            <a:ext cx="1010160" cy="18612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90000"/>
              </a:lnSpc>
            </a:pPr>
            <a:r>
              <a:rPr b="1" lang="ru-RU" sz="1600" strike="noStrike" u="sng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Пример</a:t>
            </a:r>
            <a:r>
              <a:rPr b="1" lang="ru-RU" sz="1600" strike="noStrike" u="none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Прямоугольник 1"/>
          <p:cNvSpPr/>
          <p:nvPr/>
        </p:nvSpPr>
        <p:spPr>
          <a:xfrm>
            <a:off x="3190320" y="338040"/>
            <a:ext cx="4444920" cy="33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90000"/>
              </a:lnSpc>
            </a:pPr>
            <a:r>
              <a:rPr b="1" lang="ru-RU" sz="1800" strike="noStrike" u="none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                                           </a:t>
            </a:r>
            <a:r>
              <a:rPr b="1" lang="ru-RU" sz="1800" strike="noStrike" u="sng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Формула расчёта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357840" y="365760"/>
            <a:ext cx="10444680" cy="27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marL="432000" indent="0" algn="ctr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ru-RU" sz="1800" strike="noStrike" u="none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                    Пени в СНТ: взносы и электроэнергия 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Прямоугольник: скругленные углы 3"/>
          <p:cNvSpPr/>
          <p:nvPr/>
        </p:nvSpPr>
        <p:spPr>
          <a:xfrm>
            <a:off x="6669000" y="1829160"/>
            <a:ext cx="4878720" cy="52776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001"/>
              </a:spcBef>
            </a:pPr>
            <a:r>
              <a:rPr b="1" lang="ru-RU" sz="1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Размер пеней регулируются ст. 155 ЖК РФ или ст. 395 ГК РФ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49" name="Прямая со стрелкой 1"/>
          <p:cNvCxnSpPr/>
          <p:nvPr/>
        </p:nvCxnSpPr>
        <p:spPr>
          <a:xfrm flipH="1">
            <a:off x="3308040" y="2505960"/>
            <a:ext cx="2880" cy="272880"/>
          </a:xfrm>
          <a:prstGeom prst="straightConnector1">
            <a:avLst/>
          </a:prstGeom>
          <a:ln w="0">
            <a:solidFill>
              <a:srgbClr val="203864"/>
            </a:solidFill>
            <a:tailEnd len="med" type="triangle" w="med"/>
          </a:ln>
        </p:spPr>
      </p:cxnSp>
      <p:cxnSp>
        <p:nvCxnSpPr>
          <p:cNvPr id="250" name="Прямая со стрелкой 2"/>
          <p:cNvCxnSpPr/>
          <p:nvPr/>
        </p:nvCxnSpPr>
        <p:spPr>
          <a:xfrm>
            <a:off x="9182520" y="2427120"/>
            <a:ext cx="6120" cy="383040"/>
          </a:xfrm>
          <a:prstGeom prst="straightConnector1">
            <a:avLst/>
          </a:prstGeom>
          <a:ln w="0">
            <a:solidFill>
              <a:srgbClr val="203864"/>
            </a:solidFill>
            <a:tailEnd len="med" type="triangle" w="med"/>
          </a:ln>
        </p:spPr>
      </p:cxnSp>
      <p:sp>
        <p:nvSpPr>
          <p:cNvPr id="251" name="Прямоугольник: скругленные углы 6"/>
          <p:cNvSpPr/>
          <p:nvPr/>
        </p:nvSpPr>
        <p:spPr>
          <a:xfrm>
            <a:off x="1033560" y="2872440"/>
            <a:ext cx="4594320" cy="72432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ru-RU" sz="1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Пени по уставу </a:t>
            </a:r>
            <a:r>
              <a:rPr b="1" lang="ru-RU" sz="1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– только для членов СНТ, </a:t>
            </a:r>
            <a:r>
              <a:rPr b="0" lang="ru-RU" sz="1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для индивидуалов</a:t>
            </a:r>
            <a:r>
              <a:rPr b="1" lang="ru-RU" sz="1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– ст. 395 ГК РФ  (</a:t>
            </a:r>
            <a:r>
              <a:rPr b="0" lang="ru-RU" sz="1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по ключевой ставке ЦБ)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Прямоугольник: скругленные углы 8"/>
          <p:cNvSpPr/>
          <p:nvPr/>
        </p:nvSpPr>
        <p:spPr>
          <a:xfrm>
            <a:off x="6808320" y="2872440"/>
            <a:ext cx="4739400" cy="72432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ru-RU" sz="1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Для членов СНТ оплачивают за электроэнергию через СНТ (по решению товарищества)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Прямоугольник: скругленные углы 9"/>
          <p:cNvSpPr/>
          <p:nvPr/>
        </p:nvSpPr>
        <p:spPr>
          <a:xfrm>
            <a:off x="6271920" y="4601880"/>
            <a:ext cx="2904840" cy="187488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ru-RU" sz="1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Для членов СНТ – устав или решение общего собрания. Самовольные фиксированные штрафы (например, штраф в 5 000 рублей за долг или отключение) незаконны.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Прямоугольник: скругленные углы 10"/>
          <p:cNvSpPr/>
          <p:nvPr/>
        </p:nvSpPr>
        <p:spPr>
          <a:xfrm>
            <a:off x="9720000" y="4601880"/>
            <a:ext cx="2811960" cy="187488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ru-RU" sz="1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Для граждан, не являющихся членами СНТ,  устав СНТ неприменим, если это не предусмотрено договором (позиция ВС РФ).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55" name="Прямая со стрелкой 5"/>
          <p:cNvCxnSpPr/>
          <p:nvPr/>
        </p:nvCxnSpPr>
        <p:spPr>
          <a:xfrm>
            <a:off x="10445400" y="4075200"/>
            <a:ext cx="253440" cy="373680"/>
          </a:xfrm>
          <a:prstGeom prst="straightConnector1">
            <a:avLst/>
          </a:prstGeom>
          <a:ln w="0">
            <a:solidFill>
              <a:srgbClr val="203864"/>
            </a:solidFill>
            <a:tailEnd len="med" type="triangle" w="med"/>
          </a:ln>
        </p:spPr>
      </p:cxnSp>
      <p:cxnSp>
        <p:nvCxnSpPr>
          <p:cNvPr id="256" name="Прямая со стрелкой 6"/>
          <p:cNvCxnSpPr/>
          <p:nvPr/>
        </p:nvCxnSpPr>
        <p:spPr>
          <a:xfrm flipH="1">
            <a:off x="8131680" y="4058280"/>
            <a:ext cx="258840" cy="369360"/>
          </a:xfrm>
          <a:prstGeom prst="straightConnector1">
            <a:avLst/>
          </a:prstGeom>
          <a:ln w="0">
            <a:solidFill>
              <a:srgbClr val="203864"/>
            </a:solidFill>
            <a:tailEnd len="med" type="triangle" w="med"/>
          </a:ln>
        </p:spPr>
      </p:cxnSp>
      <p:sp>
        <p:nvSpPr>
          <p:cNvPr id="257" name="Прямоугольник: скругленные углы 11"/>
          <p:cNvSpPr/>
          <p:nvPr/>
        </p:nvSpPr>
        <p:spPr>
          <a:xfrm>
            <a:off x="1033560" y="1759680"/>
            <a:ext cx="4594320" cy="63432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ru-RU" sz="1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Уставом СНТ может быть установлен порядок и размер пеней  (ч. 9 ст. 14 ФЗ </a:t>
            </a:r>
            <a:r>
              <a:rPr b="1" lang="ru-RU" sz="1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  <a:hlinkClick r:id="rId1"/>
              </a:rPr>
              <a:t>от 29.07.2017 № 217-ФЗ</a:t>
            </a:r>
            <a:r>
              <a:rPr b="1" lang="ru-RU" sz="1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)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Прямоугольник: скругленные углы 7"/>
          <p:cNvSpPr/>
          <p:nvPr/>
        </p:nvSpPr>
        <p:spPr>
          <a:xfrm>
            <a:off x="1033560" y="4075200"/>
            <a:ext cx="4594320" cy="82332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ru-RU" sz="1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Сумма пеней </a:t>
            </a:r>
            <a:r>
              <a:rPr b="1" lang="ru-RU" sz="1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не может превышать сумму основного долга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59" name="Прямая со стрелкой 3"/>
          <p:cNvCxnSpPr/>
          <p:nvPr/>
        </p:nvCxnSpPr>
        <p:spPr>
          <a:xfrm>
            <a:off x="3308040" y="3692880"/>
            <a:ext cx="1440" cy="268560"/>
          </a:xfrm>
          <a:prstGeom prst="straightConnector1">
            <a:avLst/>
          </a:prstGeom>
          <a:ln w="0">
            <a:solidFill>
              <a:srgbClr val="203864"/>
            </a:solidFill>
            <a:tailEnd len="med" type="triangle" w="med"/>
          </a:ln>
        </p:spPr>
      </p:cxnSp>
      <p:pic>
        <p:nvPicPr>
          <p:cNvPr id="260" name="Рисунок 266" descr=""/>
          <p:cNvPicPr/>
          <p:nvPr/>
        </p:nvPicPr>
        <p:blipFill>
          <a:blip r:embed="rId2"/>
          <a:stretch/>
        </p:blipFill>
        <p:spPr>
          <a:xfrm>
            <a:off x="2520000" y="5040000"/>
            <a:ext cx="1699560" cy="2120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1" name="Прямоугольник 8"/>
          <p:cNvSpPr/>
          <p:nvPr/>
        </p:nvSpPr>
        <p:spPr>
          <a:xfrm>
            <a:off x="1033560" y="1259640"/>
            <a:ext cx="4594320" cy="34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90000"/>
              </a:lnSpc>
            </a:pPr>
            <a:r>
              <a:rPr b="1" lang="ru-RU" sz="1800" strike="noStrike" u="sng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Взносы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Прямоугольник 9"/>
          <p:cNvSpPr/>
          <p:nvPr/>
        </p:nvSpPr>
        <p:spPr>
          <a:xfrm flipH="1">
            <a:off x="7075800" y="1259640"/>
            <a:ext cx="3725640" cy="34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90000"/>
              </a:lnSpc>
            </a:pPr>
            <a:r>
              <a:rPr b="1" lang="ru-RU" sz="1800" strike="noStrike" u="sng">
                <a:solidFill>
                  <a:srgbClr val="1a1a45"/>
                </a:solidFill>
                <a:effectLst/>
                <a:uFillTx/>
                <a:latin typeface="Times New Roman"/>
                <a:ea typeface="Times New Roman"/>
              </a:rPr>
              <a:t>Электроэнергия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616320" y="301320"/>
            <a:ext cx="12030480" cy="4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1800" strike="noStrike" u="sng">
                <a:solidFill>
                  <a:schemeClr val="dk1"/>
                </a:solidFill>
                <a:effectLst/>
                <a:uFillTx/>
                <a:latin typeface="Times New Roman"/>
                <a:ea typeface="Times New Roman"/>
              </a:rPr>
              <a:t>Законные методы работы с неплательщиками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/>
          </p:nvPr>
        </p:nvSpPr>
        <p:spPr>
          <a:xfrm>
            <a:off x="755280" y="1739520"/>
            <a:ext cx="11746440" cy="2039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-228600" algn="just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b="1" lang="ru-RU" sz="20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Times New Roman"/>
              </a:rPr>
              <a:t>Судебный приказ через мировой суд </a:t>
            </a: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Times New Roman"/>
              </a:rPr>
              <a:t>–  упрощенная процедура, должника не вызывают в заседание, возможен арест карт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algn="just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b="1" lang="ru-RU" sz="20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Times New Roman"/>
              </a:rPr>
              <a:t>Ограничение режима потребления </a:t>
            </a: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Times New Roman"/>
              </a:rPr>
              <a:t>– при соблюдении процедуры: уведомление за 20 дней, фиксация долга. СНТ вправе ввести ограничение.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algn="just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b="1" lang="ru-RU" sz="20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Times New Roman"/>
              </a:rPr>
              <a:t>Работа судебных приставов </a:t>
            </a: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Times New Roman"/>
              </a:rPr>
              <a:t>– арест счетов, имущества, запрет на продажу/дарение участка, блокировка выезда за границу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Rectangle 7"/>
          <p:cNvSpPr/>
          <p:nvPr/>
        </p:nvSpPr>
        <p:spPr>
          <a:xfrm>
            <a:off x="685800" y="4367160"/>
            <a:ext cx="11961000" cy="155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0" anchor="ctr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000" strike="noStrike" u="none">
                <a:solidFill>
                  <a:srgbClr val="0f1115"/>
                </a:solidFill>
                <a:effectLst/>
                <a:uFillTx/>
                <a:latin typeface="Times New Roman"/>
                <a:ea typeface="Times New Roman"/>
              </a:rPr>
              <a:t>Главный принцип: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ru-RU" sz="2000" strike="noStrike" u="none">
                <a:solidFill>
                  <a:srgbClr val="0f1115"/>
                </a:solidFill>
                <a:effectLst/>
                <a:uFillTx/>
                <a:latin typeface="Times New Roman"/>
                <a:ea typeface="Times New Roman"/>
              </a:rPr>
              <a:t>Законных методов более чем достаточно. Вопрос не в том, «можно ли», а в том, </a:t>
            </a:r>
            <a:r>
              <a:rPr b="1" i="1" lang="ru-RU" sz="2000" strike="noStrike" u="none">
                <a:solidFill>
                  <a:srgbClr val="0f1115"/>
                </a:solidFill>
                <a:effectLst/>
                <a:uFillTx/>
                <a:latin typeface="Times New Roman"/>
                <a:ea typeface="Times New Roman"/>
              </a:rPr>
              <a:t>готово ли СНТ действовать системно и настойчиво</a:t>
            </a:r>
            <a:r>
              <a:rPr b="0" i="1" lang="ru-RU" sz="2000" strike="noStrike" u="none">
                <a:solidFill>
                  <a:srgbClr val="0f1115"/>
                </a:solidFill>
                <a:effectLst/>
                <a:uFillTx/>
                <a:latin typeface="Times New Roman"/>
                <a:ea typeface="Times New Roman"/>
              </a:rPr>
              <a:t>.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Прямоугольник 15"/>
          <p:cNvSpPr/>
          <p:nvPr/>
        </p:nvSpPr>
        <p:spPr>
          <a:xfrm>
            <a:off x="755280" y="854640"/>
            <a:ext cx="11746440" cy="62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ts val="2100"/>
              </a:lnSpc>
              <a:spcBef>
                <a:spcPts val="1199"/>
              </a:spcBef>
              <a:spcAft>
                <a:spcPts val="1199"/>
              </a:spcAft>
            </a:pPr>
            <a:r>
              <a:rPr b="1" i="1" lang="ru-RU" sz="1800" strike="noStrike" u="none">
                <a:solidFill>
                  <a:srgbClr val="0f1115"/>
                </a:solidFill>
                <a:effectLst/>
                <a:uFillTx/>
                <a:latin typeface="Times New Roman"/>
                <a:ea typeface="Times New Roman"/>
              </a:rPr>
              <a:t>Что делать с неплательщиками в СНТ, если штрафовать нельзя? </a:t>
            </a:r>
            <a:r>
              <a:rPr b="0" i="1" lang="ru-RU" sz="1800" strike="noStrike" u="none">
                <a:solidFill>
                  <a:srgbClr val="0f1115"/>
                </a:solidFill>
                <a:effectLst/>
                <a:uFillTx/>
                <a:latin typeface="Times New Roman"/>
                <a:ea typeface="Times New Roman"/>
              </a:rPr>
              <a:t>Закон даёт СНТ реальные рычаги — важно применять их последовательно и не бояться.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Рисунок 5" descr="https://avatars.mds.yandex.net/i?id=fac8ffb0880dd5f2ceb2fac28e12e5a241afd75d-4347893-images-thumbs&amp;n=13"/>
          <p:cNvPicPr/>
          <p:nvPr/>
        </p:nvPicPr>
        <p:blipFill>
          <a:blip r:embed="rId1"/>
          <a:stretch/>
        </p:blipFill>
        <p:spPr>
          <a:xfrm>
            <a:off x="461880" y="920160"/>
            <a:ext cx="2337480" cy="2136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8" name="Рисунок 7" descr="https://avatars.mds.yandex.net/i?id=378d3fcf5e6cec9a8249cb8e8a6f213a345ee54f-7754287-images-thumbs&amp;n=13"/>
          <p:cNvPicPr/>
          <p:nvPr/>
        </p:nvPicPr>
        <p:blipFill>
          <a:blip r:embed="rId2"/>
          <a:stretch/>
        </p:blipFill>
        <p:spPr>
          <a:xfrm>
            <a:off x="10980000" y="901440"/>
            <a:ext cx="1835280" cy="2156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9" name="PlaceHolder 1"/>
          <p:cNvSpPr>
            <a:spLocks noGrp="1"/>
          </p:cNvSpPr>
          <p:nvPr>
            <p:ph type="subTitle"/>
          </p:nvPr>
        </p:nvSpPr>
        <p:spPr>
          <a:xfrm>
            <a:off x="934200" y="360000"/>
            <a:ext cx="11100240" cy="76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tabLst>
                <a:tab algn="l" pos="0"/>
              </a:tabLst>
            </a:pP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1" lang="ru-RU" sz="24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DejaVu Sans"/>
              </a:rPr>
              <a:t>                                                    </a:t>
            </a:r>
            <a:r>
              <a:rPr b="1" i="1" lang="ru-RU" sz="1800" strike="noStrike" u="sng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Нормативно-правовая база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tabLst>
                <a:tab algn="l" pos="0"/>
              </a:tabLst>
            </a:pP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tabLst>
                <a:tab algn="l" pos="0"/>
              </a:tabLst>
            </a:pP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Блок-схема: альтернативный процесс 2"/>
          <p:cNvSpPr/>
          <p:nvPr/>
        </p:nvSpPr>
        <p:spPr>
          <a:xfrm>
            <a:off x="3420000" y="5113440"/>
            <a:ext cx="2696760" cy="1363320"/>
          </a:xfrm>
          <a:prstGeom prst="flowChartAlternateProcess">
            <a:avLst/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marL="195120" algn="ctr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tabLst>
                <a:tab algn="l" pos="0"/>
              </a:tabLst>
            </a:pPr>
            <a:r>
              <a:rPr b="1" lang="ru-RU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Федеральный закон от 26.03.2003 </a:t>
            </a:r>
            <a:r>
              <a:rPr b="1" lang="en-US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№</a:t>
            </a:r>
            <a:r>
              <a:rPr b="1" lang="ru-RU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35-ФЗ «Об электроэнергетике»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Блок-схема: альтернативный процесс 8"/>
          <p:cNvSpPr/>
          <p:nvPr/>
        </p:nvSpPr>
        <p:spPr>
          <a:xfrm>
            <a:off x="1123560" y="3353040"/>
            <a:ext cx="3373200" cy="1323720"/>
          </a:xfrm>
          <a:prstGeom prst="flowChartAlternateProcess">
            <a:avLst/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marL="195120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tabLst>
                <a:tab algn="l" pos="0"/>
              </a:tabLst>
            </a:pP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95120" algn="ctr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tabLst>
                <a:tab algn="l" pos="0"/>
              </a:tabLst>
            </a:pPr>
            <a:r>
              <a:rPr b="1" lang="ru-RU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Постановление Правительства РФ от 26 марта 2022 </a:t>
            </a:r>
            <a:r>
              <a:rPr b="1" lang="en-US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№</a:t>
            </a:r>
            <a:r>
              <a:rPr b="1" lang="ru-RU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474</a:t>
            </a:r>
            <a:r>
              <a:rPr b="1" lang="en-US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 </a:t>
            </a:r>
            <a:r>
              <a:rPr b="1" lang="ru-RU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(действовало до 01.01.2025)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95120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tabLst>
                <a:tab algn="l" pos="0"/>
              </a:tabLst>
            </a:pP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Блок-схема: альтернативный процесс 9"/>
          <p:cNvSpPr/>
          <p:nvPr/>
        </p:nvSpPr>
        <p:spPr>
          <a:xfrm>
            <a:off x="4680000" y="3346560"/>
            <a:ext cx="3596760" cy="1330200"/>
          </a:xfrm>
          <a:prstGeom prst="flowChartAlternateProcess">
            <a:avLst/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marL="195120" algn="ctr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tabLst>
                <a:tab algn="l" pos="0"/>
              </a:tabLst>
            </a:pPr>
            <a:r>
              <a:rPr b="1" lang="ru-RU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Постановление Правительства РФ</a:t>
            </a:r>
            <a:r>
              <a:rPr b="1" lang="en-US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 </a:t>
            </a:r>
            <a:r>
              <a:rPr b="1" lang="ru-RU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от 18.03.2025 №329 «О некоторых особенностях регулирования жилищных отношений в 2025 - 2026 годах» - продление порядка до 2027 года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Блок-схема: альтернативный процесс 10"/>
          <p:cNvSpPr/>
          <p:nvPr/>
        </p:nvSpPr>
        <p:spPr>
          <a:xfrm>
            <a:off x="2801160" y="1260000"/>
            <a:ext cx="8116560" cy="1828800"/>
          </a:xfrm>
          <a:prstGeom prst="flowChartAlternateProcess">
            <a:avLst/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marL="195120" algn="ctr" defTabSz="9144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tabLst>
                <a:tab algn="l" pos="0"/>
              </a:tabLst>
            </a:pPr>
            <a:r>
              <a:rPr b="1" lang="ru-RU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Постановление Правительства РФ от 04.05.2012 №442 "О функционировании розничных рынков электрической энергии, полном и (или) частичном ограничении режима потребления электрической энергии" (вместе с "Основными положениями функционирования розничных рынков электрической энергии", "Правилами полного и (или) частичного ограничения режима потребления электрической энергии")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Блок-схема: альтернативный процесс 3"/>
          <p:cNvSpPr/>
          <p:nvPr/>
        </p:nvSpPr>
        <p:spPr>
          <a:xfrm>
            <a:off x="541440" y="5114880"/>
            <a:ext cx="2696760" cy="1363320"/>
          </a:xfrm>
          <a:prstGeom prst="flowChartAlternateProcess">
            <a:avLst/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marL="19512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b="1" lang="ru-RU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Гражданский кодекс РФ от 30.11.1994 №51-ФЗ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Блок-схема: альтернативный процесс 4"/>
          <p:cNvSpPr/>
          <p:nvPr/>
        </p:nvSpPr>
        <p:spPr>
          <a:xfrm>
            <a:off x="6300000" y="5113440"/>
            <a:ext cx="2696760" cy="1363320"/>
          </a:xfrm>
          <a:prstGeom prst="flowChartAlternateProcess">
            <a:avLst/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marL="19512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b="1" lang="ru-RU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Жилищный кодекс РФ от 29.12.2004 №188-ФЗ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Блок-схема: альтернативный процесс 5"/>
          <p:cNvSpPr/>
          <p:nvPr/>
        </p:nvSpPr>
        <p:spPr>
          <a:xfrm>
            <a:off x="8460000" y="3346560"/>
            <a:ext cx="3596760" cy="1330200"/>
          </a:xfrm>
          <a:prstGeom prst="flowChartAlternateProcess">
            <a:avLst/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marL="19512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b="1" lang="ru-RU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Федеральный закон от 29.07.2017 №217-ФЗ "О ведении гражданами садоводства и огородничества для собственных нужд"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Блок-схема: альтернативный процесс 1"/>
          <p:cNvSpPr/>
          <p:nvPr/>
        </p:nvSpPr>
        <p:spPr>
          <a:xfrm>
            <a:off x="9181440" y="5113440"/>
            <a:ext cx="3056760" cy="1364760"/>
          </a:xfrm>
          <a:prstGeom prst="flowChartAlternateProcess">
            <a:avLst/>
          </a:prstGeom>
          <a:gradFill rotWithShape="0"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marL="19512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9512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b="1" lang="ru-RU" sz="1600" strike="noStrike" u="non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Определение Верховного Суда РФ от 22.04.2025 №41-КГ25-4-К4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9512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666000" y="592560"/>
            <a:ext cx="11980800" cy="67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i="1" lang="ru-RU" sz="1800" strike="noStrike" u="sng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Times New Roman"/>
              </a:rPr>
              <a:t>Итог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/>
          </p:nvPr>
        </p:nvSpPr>
        <p:spPr>
          <a:xfrm>
            <a:off x="467280" y="1440000"/>
            <a:ext cx="12179520" cy="198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algn="ctr" defTabSz="914400">
              <a:lnSpc>
                <a:spcPct val="100000"/>
              </a:lnSpc>
              <a:spcBef>
                <a:spcPts val="901"/>
              </a:spcBef>
              <a:spcAft>
                <a:spcPts val="1199"/>
              </a:spcAft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Неустойка — </a:t>
            </a:r>
            <a:r>
              <a:rPr b="1" lang="ru-RU" sz="20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не карательная мера</a:t>
            </a: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, а мера гражданско - правовой ответственности и способ обеспечения  обязательств.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100000"/>
              </a:lnSpc>
              <a:spcBef>
                <a:spcPts val="901"/>
              </a:spcBef>
              <a:spcAft>
                <a:spcPts val="1199"/>
              </a:spcAft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Законная неустойка – главный инструмент поддержания платежной дисциплины.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100000"/>
              </a:lnSpc>
              <a:spcBef>
                <a:spcPts val="901"/>
              </a:spcBef>
              <a:spcAft>
                <a:spcPts val="1199"/>
              </a:spcAft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Для населения действует </a:t>
            </a:r>
            <a:r>
              <a:rPr b="1" lang="ru-RU" sz="20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льготный потолок 9,5 %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0" name="Рисунок 281" descr=""/>
          <p:cNvPicPr/>
          <p:nvPr/>
        </p:nvPicPr>
        <p:blipFill>
          <a:blip r:embed="rId1"/>
          <a:stretch/>
        </p:blipFill>
        <p:spPr>
          <a:xfrm>
            <a:off x="3600000" y="3240000"/>
            <a:ext cx="5703480" cy="266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1" name="Прямоугольник 1"/>
          <p:cNvSpPr/>
          <p:nvPr/>
        </p:nvSpPr>
        <p:spPr>
          <a:xfrm flipV="1" rot="10800000">
            <a:off x="1801080" y="5940000"/>
            <a:ext cx="9358920" cy="90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spcBef>
                <a:spcPts val="901"/>
              </a:spcBef>
              <a:spcAft>
                <a:spcPts val="1199"/>
              </a:spcAft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СНТ располагает </a:t>
            </a:r>
            <a:r>
              <a:rPr b="1" lang="ru-RU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широким набором законных методов </a:t>
            </a: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воздействия на неплательщиков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901"/>
              </a:spcBef>
              <a:spcAft>
                <a:spcPts val="1199"/>
              </a:spcAft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Законная неустойка удерживает энергетический комплекс страны от кризиса неплатежей.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24425</TotalTime>
  <Application>LibreOffice/25.2.6.2$Linux_X86_64 LibreOffice_project/520$Build-2</Application>
  <AppVersion>15.0000</AppVersion>
  <Words>863</Words>
  <Paragraphs>115</Paragraphs>
  <Company>Interrao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2019-10-09T15:53:58Z</dcterms:created>
  <dc:creator>Кадушин Александр Владимирович</dc:creator>
  <dc:description/>
  <dc:language>ru-RU</dc:language>
  <cp:lastModifiedBy/>
  <cp:lastPrinted>2026-01-27T10:34:24Z</cp:lastPrinted>
  <dcterms:modified xsi:type="dcterms:W3CDTF">2026-10-16T11:41:15Z</dcterms:modified>
  <cp:revision>319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Произвольный</vt:lpwstr>
  </property>
  <property fmtid="{D5CDD505-2E9C-101B-9397-08002B2CF9AE}" pid="3" name="Slides">
    <vt:i4>10</vt:i4>
  </property>
</Properties>
</file>