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13320713" cy="7559675"/>
  <p:notesSz cx="10234613" cy="70993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41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690" y="96"/>
      </p:cViewPr>
      <p:guideLst>
        <p:guide orient="horz" pos="2381"/>
        <p:guide pos="41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166F2D-967B-480D-9894-B016E99CF200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AFCE16E8-2C76-4328-80EA-E4756B04D44D}">
      <dgm:prSet phldrT="[Текст]" custT="1"/>
      <dgm:spPr bwMode="auto"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pPr>
            <a:defRPr/>
          </a:pPr>
          <a:r>
            <a:rPr lang="ru-RU" sz="3600" dirty="0">
              <a:solidFill>
                <a:schemeClr val="accent1">
                  <a:lumMod val="50000"/>
                </a:schemeClr>
              </a:solidFill>
              <a:latin typeface="Liberation Serif"/>
            </a:rPr>
            <a:t>Профилактика и учет задолженности, досудебный (претензионный) этап</a:t>
          </a:r>
          <a:endParaRPr sz="3600" dirty="0">
            <a:solidFill>
              <a:schemeClr val="accent1">
                <a:lumMod val="50000"/>
              </a:schemeClr>
            </a:solidFill>
          </a:endParaRPr>
        </a:p>
      </dgm:t>
    </dgm:pt>
    <dgm:pt modelId="{AB1510CA-91DD-4641-B81B-48CED75BC0FC}" type="parTrans" cxnId="{79352112-A6AC-4F56-BFAC-ED9C4DD2EB8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81F44A1-B5BB-49B8-A63D-734AA32FC925}" type="sibTrans" cxnId="{79352112-A6AC-4F56-BFAC-ED9C4DD2EB8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A0A22B9-3310-49AB-BD06-9CA97DC01BF2}">
      <dgm:prSet phldrT="[Текст]" custT="1"/>
      <dgm:spPr bwMode="auto">
        <a:noFill/>
        <a:ln>
          <a:solidFill>
            <a:schemeClr val="tx2"/>
          </a:solidFill>
        </a:ln>
      </dgm:spPr>
      <dgm:t>
        <a:bodyPr/>
        <a:lstStyle/>
        <a:p>
          <a:pPr>
            <a:defRPr/>
          </a:pPr>
          <a:r>
            <a:rPr lang="ru-RU" sz="3600" dirty="0">
              <a:solidFill>
                <a:schemeClr val="accent1">
                  <a:lumMod val="50000"/>
                </a:schemeClr>
              </a:solidFill>
              <a:latin typeface="Liberation Serif"/>
            </a:rPr>
            <a:t>Ограничение коммунальных ресурсов</a:t>
          </a:r>
          <a:endParaRPr sz="3600" dirty="0">
            <a:solidFill>
              <a:schemeClr val="accent1">
                <a:lumMod val="50000"/>
              </a:schemeClr>
            </a:solidFill>
          </a:endParaRPr>
        </a:p>
      </dgm:t>
    </dgm:pt>
    <dgm:pt modelId="{A04117EA-52BE-4496-82DB-418995056B2A}" type="parTrans" cxnId="{047B7744-520C-4F23-BF83-9B702BBDE7B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F50DA39-4EC3-402C-A82F-3AA78ACC7100}" type="sibTrans" cxnId="{047B7744-520C-4F23-BF83-9B702BBDE7B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7A6FE43-EC46-4DA9-B37D-6C01B8EBBABD}">
      <dgm:prSet phldrT="[Текст]"/>
      <dgm:spPr bwMode="auto">
        <a:noFill/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pPr>
            <a:defRPr/>
          </a:pPr>
          <a:endParaRPr dirty="0">
            <a:solidFill>
              <a:schemeClr val="accent1">
                <a:lumMod val="50000"/>
              </a:schemeClr>
            </a:solidFill>
          </a:endParaRPr>
        </a:p>
      </dgm:t>
    </dgm:pt>
    <dgm:pt modelId="{00A0B1EC-F999-4904-9DD5-584F7DA2E903}" type="parTrans" cxnId="{438BDCDA-B791-4075-BB38-BE8F05B4E48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738C817-55FE-40E5-8396-FA8025FBC524}" type="sibTrans" cxnId="{438BDCDA-B791-4075-BB38-BE8F05B4E48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A4647FE-556C-414E-A2F6-AA34E42ADC38}" type="pres">
      <dgm:prSet presAssocID="{E1166F2D-967B-480D-9894-B016E99CF200}" presName="linear" presStyleCnt="0">
        <dgm:presLayoutVars>
          <dgm:dir/>
          <dgm:resizeHandles val="exact"/>
        </dgm:presLayoutVars>
      </dgm:prSet>
      <dgm:spPr bwMode="auto"/>
    </dgm:pt>
    <dgm:pt modelId="{C44E6883-8E0D-40C3-8DB6-E4E64B71AFB9}" type="pres">
      <dgm:prSet presAssocID="{AFCE16E8-2C76-4328-80EA-E4756B04D44D}" presName="comp" presStyleCnt="0"/>
      <dgm:spPr bwMode="auto"/>
    </dgm:pt>
    <dgm:pt modelId="{D0C70C56-A068-4FB0-B35D-357EFCAD57FA}" type="pres">
      <dgm:prSet presAssocID="{AFCE16E8-2C76-4328-80EA-E4756B04D44D}" presName="box" presStyleLbl="node1" presStyleIdx="0" presStyleCnt="3"/>
      <dgm:spPr bwMode="auto"/>
    </dgm:pt>
    <dgm:pt modelId="{7184BCEE-0994-425D-BECC-15D7B71B84A7}" type="pres">
      <dgm:prSet presAssocID="{AFCE16E8-2C76-4328-80EA-E4756B04D44D}" presName="img" presStyleLbl="fgImgPlace1" presStyleIdx="0" presStyleCnt="3"/>
      <dgm:spPr bwMode="auto">
        <a:blipFill>
          <a:blip xmlns:r="http://schemas.openxmlformats.org/officeDocument/2006/relationships" r:embed="rId1"/>
          <a:stretch/>
        </a:blipFill>
      </dgm:spPr>
    </dgm:pt>
    <dgm:pt modelId="{A94A7E7B-702F-4DA2-9AFF-73BBB2D1E833}" type="pres">
      <dgm:prSet presAssocID="{AFCE16E8-2C76-4328-80EA-E4756B04D44D}" presName="text" presStyleLbl="node1" presStyleIdx="0" presStyleCnt="3">
        <dgm:presLayoutVars>
          <dgm:bulletEnabled val="1"/>
        </dgm:presLayoutVars>
      </dgm:prSet>
      <dgm:spPr bwMode="auto"/>
    </dgm:pt>
    <dgm:pt modelId="{D30CA204-2950-4EDF-BE4F-FD935B8BDDB4}" type="pres">
      <dgm:prSet presAssocID="{281F44A1-B5BB-49B8-A63D-734AA32FC925}" presName="spacer" presStyleCnt="0"/>
      <dgm:spPr bwMode="auto"/>
    </dgm:pt>
    <dgm:pt modelId="{EE90118A-AEB4-456A-B636-56BE1CB5CEDF}" type="pres">
      <dgm:prSet presAssocID="{AA0A22B9-3310-49AB-BD06-9CA97DC01BF2}" presName="comp" presStyleCnt="0"/>
      <dgm:spPr bwMode="auto"/>
    </dgm:pt>
    <dgm:pt modelId="{577C9FD2-803F-4D26-B7C5-50679FD3CECA}" type="pres">
      <dgm:prSet presAssocID="{AA0A22B9-3310-49AB-BD06-9CA97DC01BF2}" presName="box" presStyleLbl="node1" presStyleIdx="1" presStyleCnt="3"/>
      <dgm:spPr bwMode="auto"/>
    </dgm:pt>
    <dgm:pt modelId="{488DF3F1-0832-47C6-AA3D-68C74691E261}" type="pres">
      <dgm:prSet presAssocID="{AA0A22B9-3310-49AB-BD06-9CA97DC01BF2}" presName="img" presStyleLbl="fgImgPlace1" presStyleIdx="1" presStyleCnt="3" custLinFactX="2241"/>
      <dgm:spPr bwMode="auto">
        <a:blipFill>
          <a:blip xmlns:r="http://schemas.openxmlformats.org/officeDocument/2006/relationships" r:embed="rId2"/>
          <a:stretch/>
        </a:blipFill>
      </dgm:spPr>
    </dgm:pt>
    <dgm:pt modelId="{A278D102-2E76-4EE4-843E-F388D2879083}" type="pres">
      <dgm:prSet presAssocID="{AA0A22B9-3310-49AB-BD06-9CA97DC01BF2}" presName="text" presStyleLbl="node1" presStyleIdx="1" presStyleCnt="3">
        <dgm:presLayoutVars>
          <dgm:bulletEnabled val="1"/>
        </dgm:presLayoutVars>
      </dgm:prSet>
      <dgm:spPr bwMode="auto"/>
    </dgm:pt>
    <dgm:pt modelId="{84F77E8A-827A-4F5F-A5A4-5D8D1DD38113}" type="pres">
      <dgm:prSet presAssocID="{4F50DA39-4EC3-402C-A82F-3AA78ACC7100}" presName="spacer" presStyleCnt="0"/>
      <dgm:spPr bwMode="auto"/>
    </dgm:pt>
    <dgm:pt modelId="{E9BFB47F-E5BC-42D8-A6F2-08C77BF34841}" type="pres">
      <dgm:prSet presAssocID="{47A6FE43-EC46-4DA9-B37D-6C01B8EBBABD}" presName="comp" presStyleCnt="0"/>
      <dgm:spPr bwMode="auto"/>
    </dgm:pt>
    <dgm:pt modelId="{C2E653B3-8DB9-4E07-A4D8-4472E170485C}" type="pres">
      <dgm:prSet presAssocID="{47A6FE43-EC46-4DA9-B37D-6C01B8EBBABD}" presName="box" presStyleLbl="node1" presStyleIdx="2" presStyleCnt="3" custLinFactNeighborX="3255" custLinFactNeighborY="-12498"/>
      <dgm:spPr bwMode="auto"/>
    </dgm:pt>
    <dgm:pt modelId="{5B1D5B49-CF33-46A7-8DD8-B7FCADBE728A}" type="pres">
      <dgm:prSet presAssocID="{47A6FE43-EC46-4DA9-B37D-6C01B8EBBABD}" presName="img" presStyleLbl="fgImgPlace1" presStyleIdx="2" presStyleCnt="3"/>
      <dgm:spPr bwMode="auto">
        <a:blipFill>
          <a:blip xmlns:r="http://schemas.openxmlformats.org/officeDocument/2006/relationships" r:embed="rId3"/>
          <a:srcRect t="890" b="890"/>
          <a:stretch/>
        </a:blipFill>
      </dgm:spPr>
    </dgm:pt>
    <dgm:pt modelId="{9BEB5917-7944-4D4C-B896-AC06B4183C51}" type="pres">
      <dgm:prSet presAssocID="{47A6FE43-EC46-4DA9-B37D-6C01B8EBBABD}" presName="text" presStyleLbl="node1" presStyleIdx="2" presStyleCnt="3">
        <dgm:presLayoutVars>
          <dgm:bulletEnabled val="1"/>
        </dgm:presLayoutVars>
      </dgm:prSet>
      <dgm:spPr bwMode="auto"/>
    </dgm:pt>
  </dgm:ptLst>
  <dgm:cxnLst>
    <dgm:cxn modelId="{79352112-A6AC-4F56-BFAC-ED9C4DD2EB8F}" srcId="{E1166F2D-967B-480D-9894-B016E99CF200}" destId="{AFCE16E8-2C76-4328-80EA-E4756B04D44D}" srcOrd="0" destOrd="0" parTransId="{AB1510CA-91DD-4641-B81B-48CED75BC0FC}" sibTransId="{281F44A1-B5BB-49B8-A63D-734AA32FC925}"/>
    <dgm:cxn modelId="{047B7744-520C-4F23-BF83-9B702BBDE7BF}" srcId="{E1166F2D-967B-480D-9894-B016E99CF200}" destId="{AA0A22B9-3310-49AB-BD06-9CA97DC01BF2}" srcOrd="1" destOrd="0" parTransId="{A04117EA-52BE-4496-82DB-418995056B2A}" sibTransId="{4F50DA39-4EC3-402C-A82F-3AA78ACC7100}"/>
    <dgm:cxn modelId="{D8F01485-4551-4644-9019-0B24409F04EA}" type="presOf" srcId="{AFCE16E8-2C76-4328-80EA-E4756B04D44D}" destId="{D0C70C56-A068-4FB0-B35D-357EFCAD57FA}" srcOrd="0" destOrd="0" presId="urn:microsoft.com/office/officeart/2005/8/layout/vList4"/>
    <dgm:cxn modelId="{89AB2D8F-65FB-4F38-89AD-AAA72873DF42}" type="presOf" srcId="{47A6FE43-EC46-4DA9-B37D-6C01B8EBBABD}" destId="{9BEB5917-7944-4D4C-B896-AC06B4183C51}" srcOrd="1" destOrd="0" presId="urn:microsoft.com/office/officeart/2005/8/layout/vList4"/>
    <dgm:cxn modelId="{27ABF59C-0F14-4B2B-B1C1-75734B84C4E9}" type="presOf" srcId="{E1166F2D-967B-480D-9894-B016E99CF200}" destId="{7A4647FE-556C-414E-A2F6-AA34E42ADC38}" srcOrd="0" destOrd="0" presId="urn:microsoft.com/office/officeart/2005/8/layout/vList4"/>
    <dgm:cxn modelId="{46B5DCA0-17FC-4D11-9DDC-FC8F052C00A4}" type="presOf" srcId="{AFCE16E8-2C76-4328-80EA-E4756B04D44D}" destId="{A94A7E7B-702F-4DA2-9AFF-73BBB2D1E833}" srcOrd="1" destOrd="0" presId="urn:microsoft.com/office/officeart/2005/8/layout/vList4"/>
    <dgm:cxn modelId="{3911C9B8-67E4-4F77-A97B-32A0C92EE686}" type="presOf" srcId="{AA0A22B9-3310-49AB-BD06-9CA97DC01BF2}" destId="{577C9FD2-803F-4D26-B7C5-50679FD3CECA}" srcOrd="0" destOrd="0" presId="urn:microsoft.com/office/officeart/2005/8/layout/vList4"/>
    <dgm:cxn modelId="{A64AE3C7-7AC0-4E9C-AC8D-3E6275065063}" type="presOf" srcId="{47A6FE43-EC46-4DA9-B37D-6C01B8EBBABD}" destId="{C2E653B3-8DB9-4E07-A4D8-4472E170485C}" srcOrd="0" destOrd="0" presId="urn:microsoft.com/office/officeart/2005/8/layout/vList4"/>
    <dgm:cxn modelId="{438BDCDA-B791-4075-BB38-BE8F05B4E480}" srcId="{E1166F2D-967B-480D-9894-B016E99CF200}" destId="{47A6FE43-EC46-4DA9-B37D-6C01B8EBBABD}" srcOrd="2" destOrd="0" parTransId="{00A0B1EC-F999-4904-9DD5-584F7DA2E903}" sibTransId="{6738C817-55FE-40E5-8396-FA8025FBC524}"/>
    <dgm:cxn modelId="{949FD6E3-F8F0-42FF-8105-92C3E705CA4D}" type="presOf" srcId="{AA0A22B9-3310-49AB-BD06-9CA97DC01BF2}" destId="{A278D102-2E76-4EE4-843E-F388D2879083}" srcOrd="1" destOrd="0" presId="urn:microsoft.com/office/officeart/2005/8/layout/vList4"/>
    <dgm:cxn modelId="{A13AD3D3-FAC6-4051-A32A-1BA70506B2F0}" type="presParOf" srcId="{7A4647FE-556C-414E-A2F6-AA34E42ADC38}" destId="{C44E6883-8E0D-40C3-8DB6-E4E64B71AFB9}" srcOrd="0" destOrd="0" presId="urn:microsoft.com/office/officeart/2005/8/layout/vList4"/>
    <dgm:cxn modelId="{85288E0A-883E-4DF3-BAE4-E9F06519AE66}" type="presParOf" srcId="{C44E6883-8E0D-40C3-8DB6-E4E64B71AFB9}" destId="{D0C70C56-A068-4FB0-B35D-357EFCAD57FA}" srcOrd="0" destOrd="0" presId="urn:microsoft.com/office/officeart/2005/8/layout/vList4"/>
    <dgm:cxn modelId="{6906FAF4-A38F-470E-AC5F-7DB98C2E0B8E}" type="presParOf" srcId="{C44E6883-8E0D-40C3-8DB6-E4E64B71AFB9}" destId="{7184BCEE-0994-425D-BECC-15D7B71B84A7}" srcOrd="1" destOrd="0" presId="urn:microsoft.com/office/officeart/2005/8/layout/vList4"/>
    <dgm:cxn modelId="{E6200A6C-CAFF-4E15-AB7B-6DFB9E82C06E}" type="presParOf" srcId="{C44E6883-8E0D-40C3-8DB6-E4E64B71AFB9}" destId="{A94A7E7B-702F-4DA2-9AFF-73BBB2D1E833}" srcOrd="2" destOrd="0" presId="urn:microsoft.com/office/officeart/2005/8/layout/vList4"/>
    <dgm:cxn modelId="{CEB2B81F-93E2-4E27-BD39-08199D9318B0}" type="presParOf" srcId="{7A4647FE-556C-414E-A2F6-AA34E42ADC38}" destId="{D30CA204-2950-4EDF-BE4F-FD935B8BDDB4}" srcOrd="1" destOrd="0" presId="urn:microsoft.com/office/officeart/2005/8/layout/vList4"/>
    <dgm:cxn modelId="{089B5766-E27A-4F46-92DD-0692088860D9}" type="presParOf" srcId="{7A4647FE-556C-414E-A2F6-AA34E42ADC38}" destId="{EE90118A-AEB4-456A-B636-56BE1CB5CEDF}" srcOrd="2" destOrd="0" presId="urn:microsoft.com/office/officeart/2005/8/layout/vList4"/>
    <dgm:cxn modelId="{EF1A4AA3-120C-4D38-93AC-15FF949B5ACF}" type="presParOf" srcId="{EE90118A-AEB4-456A-B636-56BE1CB5CEDF}" destId="{577C9FD2-803F-4D26-B7C5-50679FD3CECA}" srcOrd="0" destOrd="0" presId="urn:microsoft.com/office/officeart/2005/8/layout/vList4"/>
    <dgm:cxn modelId="{B6712B83-5C06-44B0-8516-6ED072DAC421}" type="presParOf" srcId="{EE90118A-AEB4-456A-B636-56BE1CB5CEDF}" destId="{488DF3F1-0832-47C6-AA3D-68C74691E261}" srcOrd="1" destOrd="0" presId="urn:microsoft.com/office/officeart/2005/8/layout/vList4"/>
    <dgm:cxn modelId="{5AE4DFF5-AEE6-403D-B815-9A8FAED5A702}" type="presParOf" srcId="{EE90118A-AEB4-456A-B636-56BE1CB5CEDF}" destId="{A278D102-2E76-4EE4-843E-F388D2879083}" srcOrd="2" destOrd="0" presId="urn:microsoft.com/office/officeart/2005/8/layout/vList4"/>
    <dgm:cxn modelId="{410C0C9C-8F7E-425D-8C4F-E84D9A3F7CC3}" type="presParOf" srcId="{7A4647FE-556C-414E-A2F6-AA34E42ADC38}" destId="{84F77E8A-827A-4F5F-A5A4-5D8D1DD38113}" srcOrd="3" destOrd="0" presId="urn:microsoft.com/office/officeart/2005/8/layout/vList4"/>
    <dgm:cxn modelId="{B955F603-7C4F-44D6-917B-4C6B9F34A18C}" type="presParOf" srcId="{7A4647FE-556C-414E-A2F6-AA34E42ADC38}" destId="{E9BFB47F-E5BC-42D8-A6F2-08C77BF34841}" srcOrd="4" destOrd="0" presId="urn:microsoft.com/office/officeart/2005/8/layout/vList4"/>
    <dgm:cxn modelId="{297DC000-BE17-4D9F-AAB6-7DF1F7352185}" type="presParOf" srcId="{E9BFB47F-E5BC-42D8-A6F2-08C77BF34841}" destId="{C2E653B3-8DB9-4E07-A4D8-4472E170485C}" srcOrd="0" destOrd="0" presId="urn:microsoft.com/office/officeart/2005/8/layout/vList4"/>
    <dgm:cxn modelId="{0A2D5693-2F16-430F-83BE-4803418A1684}" type="presParOf" srcId="{E9BFB47F-E5BC-42D8-A6F2-08C77BF34841}" destId="{5B1D5B49-CF33-46A7-8DD8-B7FCADBE728A}" srcOrd="1" destOrd="0" presId="urn:microsoft.com/office/officeart/2005/8/layout/vList4"/>
    <dgm:cxn modelId="{0AEDCB73-6CEE-4D4E-86B4-971E7C4BB928}" type="presParOf" srcId="{E9BFB47F-E5BC-42D8-A6F2-08C77BF34841}" destId="{9BEB5917-7944-4D4C-B896-AC06B4183C51}" srcOrd="2" destOrd="0" presId="urn:microsoft.com/office/officeart/2005/8/layout/vList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49ED84-04DB-4816-9F3E-5361506381AF}" type="doc">
      <dgm:prSet loTypeId="urn:microsoft.com/office/officeart/2005/8/layout/chevron2" loCatId="list" qsTypeId="urn:microsoft.com/office/officeart/2005/8/quickstyle/simple1" qsCatId="simple" csTypeId="urn:microsoft.com/office/officeart/2005/8/colors/accent1_3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F9C60A47-86BB-490F-B457-DC3C2E4D7680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1" dirty="0">
              <a:solidFill>
                <a:srgbClr val="003264"/>
              </a:solidFill>
              <a:latin typeface="Liberation Serif"/>
            </a:rPr>
            <a:t>Получить уведомление от МЭС</a:t>
          </a:r>
        </a:p>
      </dgm:t>
    </dgm:pt>
    <dgm:pt modelId="{C35632FE-76BA-4B70-8E97-3F74E63A8268}" type="parTrans" cxnId="{A84A35AB-C581-43B4-A90E-4C8E2C15614D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5B372C9A-55AE-4DE6-BC7A-25007A2CBF15}" type="sibTrans" cxnId="{A84A35AB-C581-43B4-A90E-4C8E2C15614D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645B60C6-11BD-4E19-B96E-B86C85F93A61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1" dirty="0">
              <a:solidFill>
                <a:srgbClr val="003264"/>
              </a:solidFill>
              <a:latin typeface="Liberation Serif"/>
            </a:rPr>
            <a:t>Уведомить должников (4 способа):</a:t>
          </a:r>
        </a:p>
      </dgm:t>
    </dgm:pt>
    <dgm:pt modelId="{BA7E4387-A93B-4B98-A81F-EE750D4C81BA}" type="parTrans" cxnId="{43FD94FB-7688-4669-8DF5-0A128DBBF913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9821D70B-2C4E-4219-8862-684877A6F668}" type="sibTrans" cxnId="{43FD94FB-7688-4669-8DF5-0A128DBBF913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7E3ABCAE-CC04-49BF-A012-5DEE8A98AF12}">
      <dgm:prSet phldrT="" custT="1"/>
      <dgm:spPr bwMode="auto"/>
      <dgm:t>
        <a:bodyPr/>
        <a:lstStyle/>
        <a:p>
          <a:pPr>
            <a:defRPr/>
          </a:pPr>
          <a:r>
            <a:rPr lang="ru-RU" sz="2000"/>
            <a:t>3</a:t>
          </a:r>
          <a:endParaRPr/>
        </a:p>
      </dgm:t>
    </dgm:pt>
    <dgm:pt modelId="{060A0995-6BC2-485D-A169-4A406E00D771}" type="parTrans" cxnId="{DD0EEC24-3836-4DCB-AA60-9AEC725F9B5C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7C43D526-906E-40F5-AC13-E21EBB9CE169}" type="sibTrans" cxnId="{DD0EEC24-3836-4DCB-AA60-9AEC725F9B5C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75EF25F4-5363-4E56-8E72-FD8A017A578A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1" i="0" dirty="0">
              <a:solidFill>
                <a:srgbClr val="003264"/>
              </a:solidFill>
              <a:latin typeface="Liberation Serif"/>
            </a:rPr>
            <a:t>Направить сведения в МЭС </a:t>
          </a:r>
          <a:r>
            <a:rPr lang="ru-RU" sz="1600" b="0" i="0" dirty="0">
              <a:solidFill>
                <a:srgbClr val="003264"/>
              </a:solidFill>
              <a:latin typeface="Liberation Serif"/>
            </a:rPr>
            <a:t>сведений о платёжной дисциплине садоводов и проведённых/планируемых к проведению мероприятий по ограничению режима потребления</a:t>
          </a:r>
        </a:p>
      </dgm:t>
    </dgm:pt>
    <dgm:pt modelId="{B6AE3C5C-5A63-4762-B002-EDF82C5B163C}" type="parTrans" cxnId="{FBCB655B-EB64-4BBD-80F2-024F01F2E85F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7A778911-64F5-40E5-9727-517A1FE89F9A}" type="sibTrans" cxnId="{FBCB655B-EB64-4BBD-80F2-024F01F2E85F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BBC15479-F409-47C8-8F0D-99848555ADAB}">
      <dgm:prSet phldrT="" custT="1"/>
      <dgm:spPr bwMode="auto"/>
      <dgm:t>
        <a:bodyPr/>
        <a:lstStyle/>
        <a:p>
          <a:pPr>
            <a:defRPr/>
          </a:pPr>
          <a:r>
            <a:rPr lang="ru-RU" sz="2000"/>
            <a:t>5</a:t>
          </a:r>
        </a:p>
      </dgm:t>
    </dgm:pt>
    <dgm:pt modelId="{BEE6FA8B-F02B-4E96-8604-DF639F80C7CF}" type="parTrans" cxnId="{65615CE2-2083-4EDB-B558-6F31B071DC6E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BF9BD3F7-F480-4541-BA7D-240868D3FB5F}" type="sibTrans" cxnId="{65615CE2-2083-4EDB-B558-6F31B071DC6E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6D9DF536-E870-47C6-BDA0-D19ED96A400D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1" dirty="0">
              <a:solidFill>
                <a:srgbClr val="003264"/>
              </a:solidFill>
              <a:latin typeface="Liberation Serif"/>
            </a:rPr>
            <a:t>Ввести ограничение</a:t>
          </a:r>
        </a:p>
      </dgm:t>
    </dgm:pt>
    <dgm:pt modelId="{B6CF8F73-7717-4971-B7C1-48C46540DDD5}" type="parTrans" cxnId="{20C21981-5831-4714-8DFD-A91AA72B70AF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B84AF2E7-3E07-4717-8E33-FCEC8B2C5178}" type="sibTrans" cxnId="{20C21981-5831-4714-8DFD-A91AA72B70AF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09BD6E8A-4E09-4061-A031-8CB5B6971565}">
      <dgm:prSet phldrT="[Текст]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1" dirty="0">
              <a:solidFill>
                <a:srgbClr val="003264"/>
              </a:solidFill>
              <a:latin typeface="Liberation Serif"/>
            </a:rPr>
            <a:t>Разработать организационно-технические меры</a:t>
          </a:r>
          <a:endParaRPr lang="ru-RU" sz="1600" b="0" dirty="0">
            <a:solidFill>
              <a:srgbClr val="003264"/>
            </a:solidFill>
            <a:latin typeface="Liberation Serif"/>
          </a:endParaRPr>
        </a:p>
      </dgm:t>
    </dgm:pt>
    <dgm:pt modelId="{1CC551A1-8769-4865-B4BE-713DC0DE391F}" type="parTrans" cxnId="{333F5556-CB74-4C05-AD83-0F777CA35222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6BB6305F-5890-4FD2-A40C-6E2A3AC2A85C}" type="sibTrans" cxnId="{333F5556-CB74-4C05-AD83-0F777CA35222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9A6D54FA-669C-43EE-81B2-D7F06CF98EB2}">
      <dgm:prSet phldrT="" custT="1"/>
      <dgm:spPr bwMode="auto"/>
      <dgm:t>
        <a:bodyPr/>
        <a:lstStyle/>
        <a:p>
          <a:pPr>
            <a:defRPr/>
          </a:pPr>
          <a:r>
            <a:rPr lang="ru-RU" sz="2000"/>
            <a:t>4</a:t>
          </a:r>
          <a:endParaRPr/>
        </a:p>
      </dgm:t>
    </dgm:pt>
    <dgm:pt modelId="{D1978E70-297F-4E08-965F-774BB3ACD65D}" type="parTrans" cxnId="{2C846A34-6324-42D1-AFCA-8D57D9A0FAD9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D012519A-F3CF-4364-9A68-0675E5B71E09}" type="sibTrans" cxnId="{2C846A34-6324-42D1-AFCA-8D57D9A0FAD9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269ADEC2-4475-4AF1-9028-2AE5DAC86C78}">
      <dgm:prSet phldrT="" custT="1"/>
      <dgm:spPr bwMode="auto"/>
      <dgm:t>
        <a:bodyPr/>
        <a:lstStyle/>
        <a:p>
          <a:pPr>
            <a:defRPr/>
          </a:pPr>
          <a:r>
            <a:rPr lang="ru-RU" sz="2000"/>
            <a:t>2</a:t>
          </a:r>
          <a:endParaRPr/>
        </a:p>
      </dgm:t>
    </dgm:pt>
    <dgm:pt modelId="{674531DF-728A-4EB7-8855-76298E5FC560}" type="sibTrans" cxnId="{914A606D-1685-4755-95A7-63DC5F504EF2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B9F416B5-F3A3-44F6-8CEA-1C44688ADF1F}" type="parTrans" cxnId="{914A606D-1685-4755-95A7-63DC5F504EF2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3EEA60F0-6DDC-4542-931B-15E8AE5F57AA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0" dirty="0">
              <a:solidFill>
                <a:srgbClr val="003264"/>
              </a:solidFill>
              <a:latin typeface="Liberation Serif"/>
            </a:rPr>
            <a:t>по почте заказным письмом (с уведомлением о вручении)</a:t>
          </a:r>
        </a:p>
      </dgm:t>
    </dgm:pt>
    <dgm:pt modelId="{591835D5-4EB5-44F3-AC70-3BF96E7C2FA7}" type="parTrans" cxnId="{69FE7F3A-F45C-4EA7-AA66-7D50D3A559D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6E2C8C0-484F-4DF7-BC7B-DAEF8D4D30AE}" type="sibTrans" cxnId="{69FE7F3A-F45C-4EA7-AA66-7D50D3A559D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7A01D15-F1AC-4119-9AD8-1C96569D077F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endParaRPr lang="ru-RU" sz="1600" dirty="0"/>
        </a:p>
      </dgm:t>
    </dgm:pt>
    <dgm:pt modelId="{CFD8AA81-8C7A-4FBE-B829-D605D8961892}" type="parTrans" cxnId="{751FFD8A-7B19-450B-AC4C-497CBE14025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C4052E3-B9E9-4F9C-8658-7BE75B328338}" type="sibTrans" cxnId="{751FFD8A-7B19-450B-AC4C-497CBE14025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821DBB3-12BA-4B0A-B17E-E7AE0D873C1C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0" dirty="0">
              <a:solidFill>
                <a:srgbClr val="003264"/>
              </a:solidFill>
              <a:latin typeface="Liberation Serif"/>
            </a:rPr>
            <a:t>вручения Садоводу-должнику под расписку (с указанием ФИО, даты получения и подписи)</a:t>
          </a:r>
        </a:p>
      </dgm:t>
    </dgm:pt>
    <dgm:pt modelId="{CAE012EE-D6A1-4C6F-80E6-3F4BD860779E}" type="parTrans" cxnId="{99B5104B-F0C3-4B0F-9AC2-69898CB7F2B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715B119-5D8B-4984-94FE-BF99249611EF}" type="sibTrans" cxnId="{99B5104B-F0C3-4B0F-9AC2-69898CB7F2B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5790653-B363-4F4A-BF73-5DF042CA9FF3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0" dirty="0">
              <a:solidFill>
                <a:srgbClr val="003264"/>
              </a:solidFill>
              <a:latin typeface="Liberation Serif"/>
            </a:rPr>
            <a:t>путем направления сообщения по электронной почте на адрес электронной почты, предоставленный Садоводом-должником и указанный в договоре между СНТ и таким садоводом</a:t>
          </a:r>
          <a:endParaRPr sz="1600" b="0" dirty="0"/>
        </a:p>
      </dgm:t>
    </dgm:pt>
    <dgm:pt modelId="{E82D11E9-3AFA-49A5-9212-66BAD50B364D}" type="parTrans" cxnId="{109D33BB-C857-4999-BD10-501086104FE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63ACC5B-0FE1-4C46-AB1A-7713B0F0ED7D}" type="sibTrans" cxnId="{109D33BB-C857-4999-BD10-501086104FE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C8DCADB-CD1A-4D37-8A62-F12EC4A8E735}">
      <dgm:prSet phldrT="" custT="1"/>
      <dgm:spPr bwMode="auto">
        <a:ln>
          <a:noFill/>
        </a:ln>
      </dgm:spPr>
      <dgm:t>
        <a:bodyPr/>
        <a:lstStyle/>
        <a:p>
          <a:pPr>
            <a:defRPr/>
          </a:pPr>
          <a:r>
            <a:rPr lang="ru-RU" sz="1600" b="0" dirty="0">
              <a:solidFill>
                <a:srgbClr val="003264"/>
              </a:solidFill>
              <a:latin typeface="Liberation Serif"/>
            </a:rPr>
            <a:t>путем включения в платежный документ текста соответствующего предупреждения (уведомления) </a:t>
          </a:r>
          <a:r>
            <a:rPr lang="ru-RU" sz="1600" b="0" i="1" dirty="0">
              <a:solidFill>
                <a:srgbClr val="003264"/>
              </a:solidFill>
              <a:latin typeface="Liberation Serif"/>
            </a:rPr>
            <a:t>(электронный вид и бумажный носитель)</a:t>
          </a:r>
          <a:endParaRPr lang="ru-RU" sz="1600" b="0" dirty="0">
            <a:solidFill>
              <a:srgbClr val="003264"/>
            </a:solidFill>
            <a:latin typeface="Liberation Serif"/>
          </a:endParaRPr>
        </a:p>
      </dgm:t>
    </dgm:pt>
    <dgm:pt modelId="{6EE58718-2597-4E21-ADED-F2B1848426B2}" type="parTrans" cxnId="{5E338218-C875-4FEC-BF51-C9DC80295E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DBFC0B6-778E-4072-ADEF-223B9B7F43E4}" type="sibTrans" cxnId="{5E338218-C875-4FEC-BF51-C9DC80295E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1043B69-A9F3-4A5E-B775-80627E3D5EC5}">
      <dgm:prSet phldrT="" custT="1"/>
      <dgm:spPr bwMode="auto"/>
      <dgm:t>
        <a:bodyPr/>
        <a:lstStyle/>
        <a:p>
          <a:pPr>
            <a:defRPr/>
          </a:pPr>
          <a:r>
            <a:rPr lang="ru-RU" sz="2000" dirty="0"/>
            <a:t>1</a:t>
          </a:r>
          <a:endParaRPr dirty="0"/>
        </a:p>
      </dgm:t>
    </dgm:pt>
    <dgm:pt modelId="{303F1BFF-722A-4A49-9239-557E397A45D5}" type="sibTrans" cxnId="{5EA44E0A-E6DE-4817-ABC5-37F1CB074121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D7837283-221A-4106-B129-E01E4538FCC4}" type="parTrans" cxnId="{5EA44E0A-E6DE-4817-ABC5-37F1CB074121}">
      <dgm:prSet/>
      <dgm:spPr bwMode="auto"/>
      <dgm:t>
        <a:bodyPr/>
        <a:lstStyle/>
        <a:p>
          <a:pPr>
            <a:defRPr/>
          </a:pPr>
          <a:endParaRPr lang="ru-RU" sz="2000">
            <a:solidFill>
              <a:srgbClr val="003264"/>
            </a:solidFill>
          </a:endParaRPr>
        </a:p>
      </dgm:t>
    </dgm:pt>
    <dgm:pt modelId="{E5F15CB0-99AF-42C3-9DBF-3A9B24989137}" type="pres">
      <dgm:prSet presAssocID="{8349ED84-04DB-4816-9F3E-5361506381AF}" presName="linearFlow" presStyleCnt="0">
        <dgm:presLayoutVars>
          <dgm:dir/>
          <dgm:animLvl val="lvl"/>
          <dgm:resizeHandles val="exact"/>
        </dgm:presLayoutVars>
      </dgm:prSet>
      <dgm:spPr bwMode="auto"/>
    </dgm:pt>
    <dgm:pt modelId="{DE3C6103-24E3-450C-BB73-F66209E423C3}" type="pres">
      <dgm:prSet presAssocID="{81043B69-A9F3-4A5E-B775-80627E3D5EC5}" presName="composite" presStyleCnt="0"/>
      <dgm:spPr bwMode="auto"/>
    </dgm:pt>
    <dgm:pt modelId="{BDB8A782-6E74-459D-828A-B988022054F5}" type="pres">
      <dgm:prSet presAssocID="{81043B69-A9F3-4A5E-B775-80627E3D5EC5}" presName="parentText" presStyleLbl="alignNode1" presStyleIdx="0" presStyleCnt="5">
        <dgm:presLayoutVars>
          <dgm:chMax val="1"/>
          <dgm:bulletEnabled val="1"/>
        </dgm:presLayoutVars>
      </dgm:prSet>
      <dgm:spPr bwMode="auto"/>
    </dgm:pt>
    <dgm:pt modelId="{4BD48717-24CB-4F71-A835-E8D6200C957A}" type="pres">
      <dgm:prSet presAssocID="{81043B69-A9F3-4A5E-B775-80627E3D5EC5}" presName="descendantText" presStyleLbl="alignAcc1" presStyleIdx="0" presStyleCnt="5" custScaleX="93350" custScaleY="100000">
        <dgm:presLayoutVars>
          <dgm:bulletEnabled val="1"/>
        </dgm:presLayoutVars>
      </dgm:prSet>
      <dgm:spPr bwMode="auto"/>
    </dgm:pt>
    <dgm:pt modelId="{DDEFC6AC-9001-4904-A0D2-C7D61E6F99B9}" type="pres">
      <dgm:prSet presAssocID="{303F1BFF-722A-4A49-9239-557E397A45D5}" presName="sp" presStyleCnt="0"/>
      <dgm:spPr bwMode="auto"/>
    </dgm:pt>
    <dgm:pt modelId="{A079FE8E-A1F1-451E-8F74-821B84EC2CCB}" type="pres">
      <dgm:prSet presAssocID="{269ADEC2-4475-4AF1-9028-2AE5DAC86C78}" presName="composite" presStyleCnt="0"/>
      <dgm:spPr bwMode="auto"/>
    </dgm:pt>
    <dgm:pt modelId="{DBFB716C-0F49-4347-B4A8-E446C6946E5B}" type="pres">
      <dgm:prSet presAssocID="{269ADEC2-4475-4AF1-9028-2AE5DAC86C78}" presName="parentText" presStyleLbl="alignNode1" presStyleIdx="1" presStyleCnt="5" custScaleY="132777">
        <dgm:presLayoutVars>
          <dgm:chMax val="1"/>
          <dgm:bulletEnabled val="1"/>
        </dgm:presLayoutVars>
      </dgm:prSet>
      <dgm:spPr bwMode="auto"/>
    </dgm:pt>
    <dgm:pt modelId="{BF6BD63E-95E3-4FD3-9079-9E4635826304}" type="pres">
      <dgm:prSet presAssocID="{269ADEC2-4475-4AF1-9028-2AE5DAC86C78}" presName="descendantText" presStyleLbl="alignAcc1" presStyleIdx="1" presStyleCnt="5" custScaleX="94812" custScaleY="227441">
        <dgm:presLayoutVars>
          <dgm:bulletEnabled val="1"/>
        </dgm:presLayoutVars>
      </dgm:prSet>
      <dgm:spPr bwMode="auto"/>
    </dgm:pt>
    <dgm:pt modelId="{6787C1E4-C718-4ECA-9610-D23BEF7A9831}" type="pres">
      <dgm:prSet presAssocID="{674531DF-728A-4EB7-8855-76298E5FC560}" presName="sp" presStyleCnt="0"/>
      <dgm:spPr bwMode="auto"/>
    </dgm:pt>
    <dgm:pt modelId="{81CE9E02-6346-4CB5-B218-3EF375FC6E1C}" type="pres">
      <dgm:prSet presAssocID="{7E3ABCAE-CC04-49BF-A012-5DEE8A98AF12}" presName="composite" presStyleCnt="0"/>
      <dgm:spPr bwMode="auto"/>
    </dgm:pt>
    <dgm:pt modelId="{0CB2E1FA-B074-417E-9424-461E7B84EC06}" type="pres">
      <dgm:prSet presAssocID="{7E3ABCAE-CC04-49BF-A012-5DEE8A98AF12}" presName="parentText" presStyleLbl="alignNode1" presStyleIdx="2" presStyleCnt="5">
        <dgm:presLayoutVars>
          <dgm:chMax val="1"/>
          <dgm:bulletEnabled val="1"/>
        </dgm:presLayoutVars>
      </dgm:prSet>
      <dgm:spPr bwMode="auto"/>
    </dgm:pt>
    <dgm:pt modelId="{572675F7-C86F-4F4B-A50C-2C0CC8F16483}" type="pres">
      <dgm:prSet presAssocID="{7E3ABCAE-CC04-49BF-A012-5DEE8A98AF12}" presName="descendantText" presStyleLbl="alignAcc1" presStyleIdx="2" presStyleCnt="5" custScaleX="94986" custScaleY="134843">
        <dgm:presLayoutVars>
          <dgm:bulletEnabled val="1"/>
        </dgm:presLayoutVars>
      </dgm:prSet>
      <dgm:spPr bwMode="auto"/>
    </dgm:pt>
    <dgm:pt modelId="{FF346CB0-5CA4-43C0-BC1F-044EBA01A3C3}" type="pres">
      <dgm:prSet presAssocID="{7C43D526-906E-40F5-AC13-E21EBB9CE169}" presName="sp" presStyleCnt="0"/>
      <dgm:spPr bwMode="auto"/>
    </dgm:pt>
    <dgm:pt modelId="{FC465006-2D3C-4509-B9D7-A79FD0387ED4}" type="pres">
      <dgm:prSet presAssocID="{9A6D54FA-669C-43EE-81B2-D7F06CF98EB2}" presName="composite" presStyleCnt="0"/>
      <dgm:spPr bwMode="auto"/>
    </dgm:pt>
    <dgm:pt modelId="{ED696B44-A518-4C8C-A950-76DA375CCA80}" type="pres">
      <dgm:prSet presAssocID="{9A6D54FA-669C-43EE-81B2-D7F06CF98EB2}" presName="parentText" presStyleLbl="alignNode1" presStyleIdx="3" presStyleCnt="5">
        <dgm:presLayoutVars>
          <dgm:chMax val="1"/>
          <dgm:bulletEnabled val="1"/>
        </dgm:presLayoutVars>
      </dgm:prSet>
      <dgm:spPr bwMode="auto"/>
    </dgm:pt>
    <dgm:pt modelId="{A724C5F2-5C8E-491F-A96D-2256A4FAEC8C}" type="pres">
      <dgm:prSet presAssocID="{9A6D54FA-669C-43EE-81B2-D7F06CF98EB2}" presName="descendantText" presStyleLbl="alignAcc1" presStyleIdx="3" presStyleCnt="5" custScaleX="92654" custScaleY="159157">
        <dgm:presLayoutVars>
          <dgm:bulletEnabled val="1"/>
        </dgm:presLayoutVars>
      </dgm:prSet>
      <dgm:spPr bwMode="auto"/>
    </dgm:pt>
    <dgm:pt modelId="{EF09BF6E-C43A-4460-BF94-4928AAE794D0}" type="pres">
      <dgm:prSet presAssocID="{D012519A-F3CF-4364-9A68-0675E5B71E09}" presName="sp" presStyleCnt="0"/>
      <dgm:spPr bwMode="auto"/>
    </dgm:pt>
    <dgm:pt modelId="{3571B581-8714-4AC2-B95F-492041ABC136}" type="pres">
      <dgm:prSet presAssocID="{BBC15479-F409-47C8-8F0D-99848555ADAB}" presName="composite" presStyleCnt="0"/>
      <dgm:spPr bwMode="auto"/>
    </dgm:pt>
    <dgm:pt modelId="{03D71FF6-1374-48F6-9004-2FFA01C5497A}" type="pres">
      <dgm:prSet presAssocID="{BBC15479-F409-47C8-8F0D-99848555ADAB}" presName="parentText" presStyleLbl="alignNode1" presStyleIdx="4" presStyleCnt="5">
        <dgm:presLayoutVars>
          <dgm:chMax val="1"/>
          <dgm:bulletEnabled val="1"/>
        </dgm:presLayoutVars>
      </dgm:prSet>
      <dgm:spPr bwMode="auto"/>
    </dgm:pt>
    <dgm:pt modelId="{6484EC24-1AD7-40BE-8266-EEECCD717C42}" type="pres">
      <dgm:prSet presAssocID="{BBC15479-F409-47C8-8F0D-99848555ADAB}" presName="descendantText" presStyleLbl="alignAcc1" presStyleIdx="4" presStyleCnt="5" custScaleX="91732" custScaleY="114677">
        <dgm:presLayoutVars>
          <dgm:bulletEnabled val="1"/>
        </dgm:presLayoutVars>
      </dgm:prSet>
      <dgm:spPr bwMode="auto"/>
    </dgm:pt>
  </dgm:ptLst>
  <dgm:cxnLst>
    <dgm:cxn modelId="{5EA44E0A-E6DE-4817-ABC5-37F1CB074121}" srcId="{8349ED84-04DB-4816-9F3E-5361506381AF}" destId="{81043B69-A9F3-4A5E-B775-80627E3D5EC5}" srcOrd="0" destOrd="0" parTransId="{D7837283-221A-4106-B129-E01E4538FCC4}" sibTransId="{303F1BFF-722A-4A49-9239-557E397A45D5}"/>
    <dgm:cxn modelId="{A36BF30D-8EE9-424B-B3B4-7216431E6A94}" type="presOf" srcId="{BBC15479-F409-47C8-8F0D-99848555ADAB}" destId="{03D71FF6-1374-48F6-9004-2FFA01C5497A}" srcOrd="0" destOrd="0" presId="urn:microsoft.com/office/officeart/2005/8/layout/chevron2"/>
    <dgm:cxn modelId="{5E338218-C875-4FEC-BF51-C9DC80295E06}" srcId="{269ADEC2-4475-4AF1-9028-2AE5DAC86C78}" destId="{DC8DCADB-CD1A-4D37-8A62-F12EC4A8E735}" srcOrd="4" destOrd="0" parTransId="{6EE58718-2597-4E21-ADED-F2B1848426B2}" sibTransId="{8DBFC0B6-778E-4072-ADEF-223B9B7F43E4}"/>
    <dgm:cxn modelId="{DD0EEC24-3836-4DCB-AA60-9AEC725F9B5C}" srcId="{8349ED84-04DB-4816-9F3E-5361506381AF}" destId="{7E3ABCAE-CC04-49BF-A012-5DEE8A98AF12}" srcOrd="2" destOrd="0" parTransId="{060A0995-6BC2-485D-A169-4A406E00D771}" sibTransId="{7C43D526-906E-40F5-AC13-E21EBB9CE169}"/>
    <dgm:cxn modelId="{0473D32E-54A4-40E8-95AF-8C6F68102982}" type="presOf" srcId="{269ADEC2-4475-4AF1-9028-2AE5DAC86C78}" destId="{DBFB716C-0F49-4347-B4A8-E446C6946E5B}" srcOrd="0" destOrd="0" presId="urn:microsoft.com/office/officeart/2005/8/layout/chevron2"/>
    <dgm:cxn modelId="{2C846A34-6324-42D1-AFCA-8D57D9A0FAD9}" srcId="{8349ED84-04DB-4816-9F3E-5361506381AF}" destId="{9A6D54FA-669C-43EE-81B2-D7F06CF98EB2}" srcOrd="3" destOrd="0" parTransId="{D1978E70-297F-4E08-965F-774BB3ACD65D}" sibTransId="{D012519A-F3CF-4364-9A68-0675E5B71E09}"/>
    <dgm:cxn modelId="{69FE7F3A-F45C-4EA7-AA66-7D50D3A559DE}" srcId="{269ADEC2-4475-4AF1-9028-2AE5DAC86C78}" destId="{3EEA60F0-6DDC-4542-931B-15E8AE5F57AA}" srcOrd="1" destOrd="0" parTransId="{591835D5-4EB5-44F3-AC70-3BF96E7C2FA7}" sibTransId="{76E2C8C0-484F-4DF7-BC7B-DAEF8D4D30AE}"/>
    <dgm:cxn modelId="{FBCB655B-EB64-4BBD-80F2-024F01F2E85F}" srcId="{7E3ABCAE-CC04-49BF-A012-5DEE8A98AF12}" destId="{75EF25F4-5363-4E56-8E72-FD8A017A578A}" srcOrd="0" destOrd="0" parTransId="{B6AE3C5C-5A63-4762-B002-EDF82C5B163C}" sibTransId="{7A778911-64F5-40E5-9727-517A1FE89F9A}"/>
    <dgm:cxn modelId="{A65AF65F-695F-41A3-97E9-F7901AC4993D}" type="presOf" srcId="{75EF25F4-5363-4E56-8E72-FD8A017A578A}" destId="{572675F7-C86F-4F4B-A50C-2C0CC8F16483}" srcOrd="0" destOrd="0" presId="urn:microsoft.com/office/officeart/2005/8/layout/chevron2"/>
    <dgm:cxn modelId="{C7D2C047-1E64-4E3E-B5B8-7E91C10A5E6A}" type="presOf" srcId="{1821DBB3-12BA-4B0A-B17E-E7AE0D873C1C}" destId="{BF6BD63E-95E3-4FD3-9079-9E4635826304}" srcOrd="0" destOrd="2" presId="urn:microsoft.com/office/officeart/2005/8/layout/chevron2"/>
    <dgm:cxn modelId="{99B5104B-F0C3-4B0F-9AC2-69898CB7F2B0}" srcId="{269ADEC2-4475-4AF1-9028-2AE5DAC86C78}" destId="{1821DBB3-12BA-4B0A-B17E-E7AE0D873C1C}" srcOrd="2" destOrd="0" parTransId="{CAE012EE-D6A1-4C6F-80E6-3F4BD860779E}" sibTransId="{C715B119-5D8B-4984-94FE-BF99249611EF}"/>
    <dgm:cxn modelId="{914A606D-1685-4755-95A7-63DC5F504EF2}" srcId="{8349ED84-04DB-4816-9F3E-5361506381AF}" destId="{269ADEC2-4475-4AF1-9028-2AE5DAC86C78}" srcOrd="1" destOrd="0" parTransId="{B9F416B5-F3A3-44F6-8CEA-1C44688ADF1F}" sibTransId="{674531DF-728A-4EB7-8855-76298E5FC560}"/>
    <dgm:cxn modelId="{3FA9C474-C08F-4638-8588-05C27B141319}" type="presOf" srcId="{F9C60A47-86BB-490F-B457-DC3C2E4D7680}" destId="{4BD48717-24CB-4F71-A835-E8D6200C957A}" srcOrd="0" destOrd="0" presId="urn:microsoft.com/office/officeart/2005/8/layout/chevron2"/>
    <dgm:cxn modelId="{333F5556-CB74-4C05-AD83-0F777CA35222}" srcId="{9A6D54FA-669C-43EE-81B2-D7F06CF98EB2}" destId="{09BD6E8A-4E09-4061-A031-8CB5B6971565}" srcOrd="0" destOrd="0" parTransId="{1CC551A1-8769-4865-B4BE-713DC0DE391F}" sibTransId="{6BB6305F-5890-4FD2-A40C-6E2A3AC2A85C}"/>
    <dgm:cxn modelId="{4E89F778-F8D5-4C52-AB77-9C8D6E49389C}" type="presOf" srcId="{DC8DCADB-CD1A-4D37-8A62-F12EC4A8E735}" destId="{BF6BD63E-95E3-4FD3-9079-9E4635826304}" srcOrd="0" destOrd="4" presId="urn:microsoft.com/office/officeart/2005/8/layout/chevron2"/>
    <dgm:cxn modelId="{9FDBA47B-973F-4F2C-97F4-6F0049C769F3}" type="presOf" srcId="{81043B69-A9F3-4A5E-B775-80627E3D5EC5}" destId="{BDB8A782-6E74-459D-828A-B988022054F5}" srcOrd="0" destOrd="0" presId="urn:microsoft.com/office/officeart/2005/8/layout/chevron2"/>
    <dgm:cxn modelId="{20C21981-5831-4714-8DFD-A91AA72B70AF}" srcId="{BBC15479-F409-47C8-8F0D-99848555ADAB}" destId="{6D9DF536-E870-47C6-BDA0-D19ED96A400D}" srcOrd="0" destOrd="0" parTransId="{B6CF8F73-7717-4971-B7C1-48C46540DDD5}" sibTransId="{B84AF2E7-3E07-4717-8E33-FCEC8B2C5178}"/>
    <dgm:cxn modelId="{751FFD8A-7B19-450B-AC4C-497CBE14025C}" srcId="{269ADEC2-4475-4AF1-9028-2AE5DAC86C78}" destId="{C7A01D15-F1AC-4119-9AD8-1C96569D077F}" srcOrd="5" destOrd="0" parTransId="{CFD8AA81-8C7A-4FBE-B829-D605D8961892}" sibTransId="{5C4052E3-B9E9-4F9C-8658-7BE75B328338}"/>
    <dgm:cxn modelId="{9C8B0294-2959-43F5-B981-FF394E0B10C8}" type="presOf" srcId="{8349ED84-04DB-4816-9F3E-5361506381AF}" destId="{E5F15CB0-99AF-42C3-9DBF-3A9B24989137}" srcOrd="0" destOrd="0" presId="urn:microsoft.com/office/officeart/2005/8/layout/chevron2"/>
    <dgm:cxn modelId="{E0B844A2-7478-474F-A710-DC14AAAC1CE7}" type="presOf" srcId="{645B60C6-11BD-4E19-B96E-B86C85F93A61}" destId="{BF6BD63E-95E3-4FD3-9079-9E4635826304}" srcOrd="0" destOrd="0" presId="urn:microsoft.com/office/officeart/2005/8/layout/chevron2"/>
    <dgm:cxn modelId="{A84A35AB-C581-43B4-A90E-4C8E2C15614D}" srcId="{81043B69-A9F3-4A5E-B775-80627E3D5EC5}" destId="{F9C60A47-86BB-490F-B457-DC3C2E4D7680}" srcOrd="0" destOrd="0" parTransId="{C35632FE-76BA-4B70-8E97-3F74E63A8268}" sibTransId="{5B372C9A-55AE-4DE6-BC7A-25007A2CBF15}"/>
    <dgm:cxn modelId="{109D33BB-C857-4999-BD10-501086104FED}" srcId="{269ADEC2-4475-4AF1-9028-2AE5DAC86C78}" destId="{F5790653-B363-4F4A-BF73-5DF042CA9FF3}" srcOrd="3" destOrd="0" parTransId="{E82D11E9-3AFA-49A5-9212-66BAD50B364D}" sibTransId="{263ACC5B-0FE1-4C46-AB1A-7713B0F0ED7D}"/>
    <dgm:cxn modelId="{5878ACBD-3918-44B9-A051-59B5BEE577A8}" type="presOf" srcId="{9A6D54FA-669C-43EE-81B2-D7F06CF98EB2}" destId="{ED696B44-A518-4C8C-A950-76DA375CCA80}" srcOrd="0" destOrd="0" presId="urn:microsoft.com/office/officeart/2005/8/layout/chevron2"/>
    <dgm:cxn modelId="{70348BD0-E3E4-4CD4-ADCE-7DE5E84004E8}" type="presOf" srcId="{3EEA60F0-6DDC-4542-931B-15E8AE5F57AA}" destId="{BF6BD63E-95E3-4FD3-9079-9E4635826304}" srcOrd="0" destOrd="1" presId="urn:microsoft.com/office/officeart/2005/8/layout/chevron2"/>
    <dgm:cxn modelId="{0FE15BD1-3BA8-474B-BD28-6F1251A46A0B}" type="presOf" srcId="{09BD6E8A-4E09-4061-A031-8CB5B6971565}" destId="{A724C5F2-5C8E-491F-A96D-2256A4FAEC8C}" srcOrd="0" destOrd="0" presId="urn:microsoft.com/office/officeart/2005/8/layout/chevron2"/>
    <dgm:cxn modelId="{ABA98CD6-5133-4933-966D-D98884EE5DD4}" type="presOf" srcId="{7E3ABCAE-CC04-49BF-A012-5DEE8A98AF12}" destId="{0CB2E1FA-B074-417E-9424-461E7B84EC06}" srcOrd="0" destOrd="0" presId="urn:microsoft.com/office/officeart/2005/8/layout/chevron2"/>
    <dgm:cxn modelId="{65615CE2-2083-4EDB-B558-6F31B071DC6E}" srcId="{8349ED84-04DB-4816-9F3E-5361506381AF}" destId="{BBC15479-F409-47C8-8F0D-99848555ADAB}" srcOrd="4" destOrd="0" parTransId="{BEE6FA8B-F02B-4E96-8604-DF639F80C7CF}" sibTransId="{BF9BD3F7-F480-4541-BA7D-240868D3FB5F}"/>
    <dgm:cxn modelId="{2729A3E8-E184-4740-A03E-7CC419D2FF28}" type="presOf" srcId="{6D9DF536-E870-47C6-BDA0-D19ED96A400D}" destId="{6484EC24-1AD7-40BE-8266-EEECCD717C42}" srcOrd="0" destOrd="0" presId="urn:microsoft.com/office/officeart/2005/8/layout/chevron2"/>
    <dgm:cxn modelId="{648041EE-1D69-4587-8F5A-A584051BCD21}" type="presOf" srcId="{C7A01D15-F1AC-4119-9AD8-1C96569D077F}" destId="{BF6BD63E-95E3-4FD3-9079-9E4635826304}" srcOrd="0" destOrd="5" presId="urn:microsoft.com/office/officeart/2005/8/layout/chevron2"/>
    <dgm:cxn modelId="{43FD94FB-7688-4669-8DF5-0A128DBBF913}" srcId="{269ADEC2-4475-4AF1-9028-2AE5DAC86C78}" destId="{645B60C6-11BD-4E19-B96E-B86C85F93A61}" srcOrd="0" destOrd="0" parTransId="{BA7E4387-A93B-4B98-A81F-EE750D4C81BA}" sibTransId="{9821D70B-2C4E-4219-8862-684877A6F668}"/>
    <dgm:cxn modelId="{7D5EACFE-1A87-46A5-AC0D-6B6FDE0D7EF1}" type="presOf" srcId="{F5790653-B363-4F4A-BF73-5DF042CA9FF3}" destId="{BF6BD63E-95E3-4FD3-9079-9E4635826304}" srcOrd="0" destOrd="3" presId="urn:microsoft.com/office/officeart/2005/8/layout/chevron2"/>
    <dgm:cxn modelId="{68414558-6630-4064-BC92-0089A3A63423}" type="presParOf" srcId="{E5F15CB0-99AF-42C3-9DBF-3A9B24989137}" destId="{DE3C6103-24E3-450C-BB73-F66209E423C3}" srcOrd="0" destOrd="0" presId="urn:microsoft.com/office/officeart/2005/8/layout/chevron2"/>
    <dgm:cxn modelId="{5C189C1C-28AE-482A-B000-F2D4A5458C75}" type="presParOf" srcId="{DE3C6103-24E3-450C-BB73-F66209E423C3}" destId="{BDB8A782-6E74-459D-828A-B988022054F5}" srcOrd="0" destOrd="0" presId="urn:microsoft.com/office/officeart/2005/8/layout/chevron2"/>
    <dgm:cxn modelId="{296BC349-4E35-4BF4-A23B-6EC0C61288FC}" type="presParOf" srcId="{DE3C6103-24E3-450C-BB73-F66209E423C3}" destId="{4BD48717-24CB-4F71-A835-E8D6200C957A}" srcOrd="1" destOrd="0" presId="urn:microsoft.com/office/officeart/2005/8/layout/chevron2"/>
    <dgm:cxn modelId="{6EC67CDC-7C27-46ED-9880-285E3A8F5E4D}" type="presParOf" srcId="{E5F15CB0-99AF-42C3-9DBF-3A9B24989137}" destId="{DDEFC6AC-9001-4904-A0D2-C7D61E6F99B9}" srcOrd="1" destOrd="0" presId="urn:microsoft.com/office/officeart/2005/8/layout/chevron2"/>
    <dgm:cxn modelId="{85FAD3FB-6848-4CD0-9CA2-2A67AC0258DC}" type="presParOf" srcId="{E5F15CB0-99AF-42C3-9DBF-3A9B24989137}" destId="{A079FE8E-A1F1-451E-8F74-821B84EC2CCB}" srcOrd="2" destOrd="0" presId="urn:microsoft.com/office/officeart/2005/8/layout/chevron2"/>
    <dgm:cxn modelId="{B1311677-7F41-464F-8C30-72049132BE05}" type="presParOf" srcId="{A079FE8E-A1F1-451E-8F74-821B84EC2CCB}" destId="{DBFB716C-0F49-4347-B4A8-E446C6946E5B}" srcOrd="0" destOrd="0" presId="urn:microsoft.com/office/officeart/2005/8/layout/chevron2"/>
    <dgm:cxn modelId="{75EAB552-5B90-4AF1-A7AD-9BA105402251}" type="presParOf" srcId="{A079FE8E-A1F1-451E-8F74-821B84EC2CCB}" destId="{BF6BD63E-95E3-4FD3-9079-9E4635826304}" srcOrd="1" destOrd="0" presId="urn:microsoft.com/office/officeart/2005/8/layout/chevron2"/>
    <dgm:cxn modelId="{9DD0DB3E-BEA3-4043-BD27-9923B25384DA}" type="presParOf" srcId="{E5F15CB0-99AF-42C3-9DBF-3A9B24989137}" destId="{6787C1E4-C718-4ECA-9610-D23BEF7A9831}" srcOrd="3" destOrd="0" presId="urn:microsoft.com/office/officeart/2005/8/layout/chevron2"/>
    <dgm:cxn modelId="{3FE45AB2-F673-4254-A3CD-ECF03060295B}" type="presParOf" srcId="{E5F15CB0-99AF-42C3-9DBF-3A9B24989137}" destId="{81CE9E02-6346-4CB5-B218-3EF375FC6E1C}" srcOrd="4" destOrd="0" presId="urn:microsoft.com/office/officeart/2005/8/layout/chevron2"/>
    <dgm:cxn modelId="{DDC3DD85-D489-44CF-8CB2-9E32E78C8EB2}" type="presParOf" srcId="{81CE9E02-6346-4CB5-B218-3EF375FC6E1C}" destId="{0CB2E1FA-B074-417E-9424-461E7B84EC06}" srcOrd="0" destOrd="0" presId="urn:microsoft.com/office/officeart/2005/8/layout/chevron2"/>
    <dgm:cxn modelId="{C12A8C79-5EE9-48DB-8569-0D5AD01A2681}" type="presParOf" srcId="{81CE9E02-6346-4CB5-B218-3EF375FC6E1C}" destId="{572675F7-C86F-4F4B-A50C-2C0CC8F16483}" srcOrd="1" destOrd="0" presId="urn:microsoft.com/office/officeart/2005/8/layout/chevron2"/>
    <dgm:cxn modelId="{7DF78DF8-9DF5-4D6F-88E0-9066A3ABE9F4}" type="presParOf" srcId="{E5F15CB0-99AF-42C3-9DBF-3A9B24989137}" destId="{FF346CB0-5CA4-43C0-BC1F-044EBA01A3C3}" srcOrd="5" destOrd="0" presId="urn:microsoft.com/office/officeart/2005/8/layout/chevron2"/>
    <dgm:cxn modelId="{68C26837-2275-4030-AF74-2743F2D92856}" type="presParOf" srcId="{E5F15CB0-99AF-42C3-9DBF-3A9B24989137}" destId="{FC465006-2D3C-4509-B9D7-A79FD0387ED4}" srcOrd="6" destOrd="0" presId="urn:microsoft.com/office/officeart/2005/8/layout/chevron2"/>
    <dgm:cxn modelId="{421BBA3D-0E3E-400A-9A17-D20A965E78C4}" type="presParOf" srcId="{FC465006-2D3C-4509-B9D7-A79FD0387ED4}" destId="{ED696B44-A518-4C8C-A950-76DA375CCA80}" srcOrd="0" destOrd="0" presId="urn:microsoft.com/office/officeart/2005/8/layout/chevron2"/>
    <dgm:cxn modelId="{2BDB224B-9784-42C0-A94B-462477BA220E}" type="presParOf" srcId="{FC465006-2D3C-4509-B9D7-A79FD0387ED4}" destId="{A724C5F2-5C8E-491F-A96D-2256A4FAEC8C}" srcOrd="1" destOrd="0" presId="urn:microsoft.com/office/officeart/2005/8/layout/chevron2"/>
    <dgm:cxn modelId="{71F33E43-79C8-4B0F-B856-C948569462A6}" type="presParOf" srcId="{E5F15CB0-99AF-42C3-9DBF-3A9B24989137}" destId="{EF09BF6E-C43A-4460-BF94-4928AAE794D0}" srcOrd="7" destOrd="0" presId="urn:microsoft.com/office/officeart/2005/8/layout/chevron2"/>
    <dgm:cxn modelId="{4DED5F51-140D-4DC3-9DA1-5B968D6361CD}" type="presParOf" srcId="{E5F15CB0-99AF-42C3-9DBF-3A9B24989137}" destId="{3571B581-8714-4AC2-B95F-492041ABC136}" srcOrd="8" destOrd="0" presId="urn:microsoft.com/office/officeart/2005/8/layout/chevron2"/>
    <dgm:cxn modelId="{859E2D77-C340-4E78-B53D-133F1D04E284}" type="presParOf" srcId="{3571B581-8714-4AC2-B95F-492041ABC136}" destId="{03D71FF6-1374-48F6-9004-2FFA01C5497A}" srcOrd="0" destOrd="0" presId="urn:microsoft.com/office/officeart/2005/8/layout/chevron2"/>
    <dgm:cxn modelId="{C26B9C8E-B4D9-4A70-A308-89A9BD7161C0}" type="presParOf" srcId="{3571B581-8714-4AC2-B95F-492041ABC136}" destId="{6484EC24-1AD7-40BE-8266-EEECCD717C4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E912AC-DC23-4824-A44E-FF2A01AEB425}" type="doc">
      <dgm:prSet loTypeId="urn:microsoft.com/office/officeart/2005/8/layout/vProcess5" loCatId="process" qsTypeId="urn:microsoft.com/office/officeart/2005/8/quickstyle/simple2" qsCatId="simple" csTypeId="urn:microsoft.com/office/officeart/2005/8/colors/accent1_1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58280DD-D400-404B-AB97-C5BA2BD9D57D}">
      <dgm:prSet phldrT="[Текст]" custT="1"/>
      <dgm:spPr bwMode="auto"/>
      <dgm:t>
        <a:bodyPr/>
        <a:lstStyle/>
        <a:p>
          <a:pPr algn="just">
            <a:defRPr/>
          </a:pPr>
          <a:r>
            <a:rPr lang="ru-RU" sz="1800" b="0" u="none" dirty="0">
              <a:latin typeface="Liberation Serif"/>
              <a:ea typeface="Calibri"/>
              <a:cs typeface="Arial"/>
            </a:rPr>
            <a:t>Ограничение</a:t>
          </a:r>
          <a:r>
            <a:rPr lang="ru-RU" sz="1800" u="none" dirty="0">
              <a:latin typeface="Liberation Serif"/>
              <a:ea typeface="Calibri"/>
              <a:cs typeface="Arial"/>
            </a:rPr>
            <a:t> проводится силами СНТ вне зависимости от получения или не получения МЭС информации о платежной дисциплине членов товарищества</a:t>
          </a:r>
          <a:endParaRPr lang="ru-RU" sz="1800" u="none" dirty="0">
            <a:latin typeface="Liberation Serif"/>
            <a:cs typeface="Arial"/>
          </a:endParaRPr>
        </a:p>
      </dgm:t>
    </dgm:pt>
    <dgm:pt modelId="{DC1743F0-385B-48FB-B289-5887ECF807B3}" type="parTrans" cxnId="{55359769-166D-4C7F-B6B6-763AFE0B9FF6}">
      <dgm:prSet/>
      <dgm:spPr bwMode="auto"/>
      <dgm:t>
        <a:bodyPr/>
        <a:lstStyle/>
        <a:p>
          <a:pPr>
            <a:defRPr/>
          </a:pPr>
          <a:endParaRPr lang="ru-RU" sz="1800">
            <a:latin typeface="Arial"/>
            <a:cs typeface="Arial"/>
          </a:endParaRPr>
        </a:p>
      </dgm:t>
    </dgm:pt>
    <dgm:pt modelId="{70E8FC3A-9E79-49AB-A963-435411AA101D}" type="sibTrans" cxnId="{55359769-166D-4C7F-B6B6-763AFE0B9FF6}">
      <dgm:prSet custT="1"/>
      <dgm:spPr bwMode="auto"/>
      <dgm:t>
        <a:bodyPr/>
        <a:lstStyle/>
        <a:p>
          <a:pPr>
            <a:defRPr/>
          </a:pPr>
          <a:endParaRPr lang="ru-RU" sz="1800">
            <a:latin typeface="Arial"/>
            <a:cs typeface="Arial"/>
          </a:endParaRPr>
        </a:p>
      </dgm:t>
    </dgm:pt>
    <dgm:pt modelId="{1BA78972-6563-4E98-AE3A-3DF8D79627D1}">
      <dgm:prSet phldrT="[Текст]" custT="1"/>
      <dgm:spPr bwMode="auto"/>
      <dgm:t>
        <a:bodyPr/>
        <a:lstStyle/>
        <a:p>
          <a:pPr algn="just">
            <a:defRPr/>
          </a:pPr>
          <a:r>
            <a:rPr lang="ru-RU" sz="1800" b="0" dirty="0">
              <a:latin typeface="Liberation Serif"/>
              <a:cs typeface="Arial"/>
            </a:rPr>
            <a:t>Инспектор МЭС присутствует при введении ограничения и составляет акт  о введении ограничения или акт отказа от самоограничения </a:t>
          </a:r>
          <a:endParaRPr b="0" dirty="0"/>
        </a:p>
      </dgm:t>
    </dgm:pt>
    <dgm:pt modelId="{7CA87E37-9061-4CAB-B2A0-157340822F67}" type="parTrans" cxnId="{62C4554D-4356-42B5-89B5-241EC05F6D08}">
      <dgm:prSet/>
      <dgm:spPr bwMode="auto"/>
      <dgm:t>
        <a:bodyPr/>
        <a:lstStyle/>
        <a:p>
          <a:pPr>
            <a:defRPr/>
          </a:pPr>
          <a:endParaRPr lang="ru-RU" sz="1800">
            <a:latin typeface="Arial"/>
            <a:cs typeface="Arial"/>
          </a:endParaRPr>
        </a:p>
      </dgm:t>
    </dgm:pt>
    <dgm:pt modelId="{0DAFD753-6222-404B-9882-877073D2A159}" type="sibTrans" cxnId="{62C4554D-4356-42B5-89B5-241EC05F6D08}">
      <dgm:prSet custT="1"/>
      <dgm:spPr bwMode="auto"/>
      <dgm:t>
        <a:bodyPr/>
        <a:lstStyle/>
        <a:p>
          <a:pPr>
            <a:defRPr/>
          </a:pPr>
          <a:endParaRPr lang="ru-RU" sz="1800">
            <a:latin typeface="Arial"/>
            <a:cs typeface="Arial"/>
          </a:endParaRPr>
        </a:p>
      </dgm:t>
    </dgm:pt>
    <dgm:pt modelId="{E3C0A48E-5F51-4968-8FC5-76441A4A4716}">
      <dgm:prSet phldrT="" custT="1"/>
      <dgm:spPr bwMode="auto"/>
      <dgm:t>
        <a:bodyPr/>
        <a:lstStyle/>
        <a:p>
          <a:pPr algn="just">
            <a:lnSpc>
              <a:spcPct val="100000"/>
            </a:lnSpc>
            <a:spcAft>
              <a:spcPts val="0"/>
            </a:spcAft>
            <a:defRPr/>
          </a:pPr>
          <a:r>
            <a:rPr lang="ru-RU" sz="1800" b="0" dirty="0">
              <a:latin typeface="Liberation Serif"/>
              <a:ea typeface="Calibri"/>
              <a:cs typeface="Arial"/>
            </a:rPr>
            <a:t>В Акте обязательно указываются данные по договору энергоснабжения, номер и марка общего прибора учета СНТ/ДНТ с формулировкой «потребление ограничено»</a:t>
          </a:r>
        </a:p>
      </dgm:t>
    </dgm:pt>
    <dgm:pt modelId="{EA361365-CAC5-4DB7-AAC5-6AC549B57C0E}" type="parTrans" cxnId="{27759CA8-231F-4FC4-965B-C590B2B38AE5}">
      <dgm:prSet/>
      <dgm:spPr bwMode="auto"/>
      <dgm:t>
        <a:bodyPr/>
        <a:lstStyle/>
        <a:p>
          <a:pPr>
            <a:defRPr/>
          </a:pPr>
          <a:endParaRPr lang="ru-RU" sz="1800"/>
        </a:p>
      </dgm:t>
    </dgm:pt>
    <dgm:pt modelId="{7BE50E7B-6BF0-4082-8AFA-DA9E2E05B39C}" type="sibTrans" cxnId="{27759CA8-231F-4FC4-965B-C590B2B38AE5}">
      <dgm:prSet/>
      <dgm:spPr bwMode="auto"/>
      <dgm:t>
        <a:bodyPr/>
        <a:lstStyle/>
        <a:p>
          <a:pPr>
            <a:defRPr/>
          </a:pPr>
          <a:endParaRPr lang="ru-RU" sz="1800"/>
        </a:p>
      </dgm:t>
    </dgm:pt>
    <dgm:pt modelId="{82B8BD1C-B5A8-4A39-9C66-DDF86F5271A3}">
      <dgm:prSet phldrT="" custT="1"/>
      <dgm:spPr bwMode="auto"/>
      <dgm:t>
        <a:bodyPr/>
        <a:lstStyle/>
        <a:p>
          <a:pPr algn="just">
            <a:defRPr/>
          </a:pPr>
          <a:r>
            <a:rPr lang="ru-RU" sz="1800" b="0" u="none" dirty="0">
              <a:latin typeface="Liberation Serif"/>
              <a:ea typeface="Calibri"/>
              <a:cs typeface="Arial"/>
            </a:rPr>
            <a:t>В акте обязательно наличие двух подписей: председателя или имеющего доверенность уполномоченного лица и электрика СНТ (одной подписи недостаточно)</a:t>
          </a:r>
          <a:endParaRPr lang="ru-RU" sz="1800" b="0" u="none" dirty="0">
            <a:latin typeface="Liberation Serif"/>
            <a:cs typeface="Arial"/>
          </a:endParaRPr>
        </a:p>
      </dgm:t>
    </dgm:pt>
    <dgm:pt modelId="{25E63706-1154-4257-93CA-30C5B12A636D}" type="parTrans" cxnId="{CF746677-A881-4E0B-ABBC-A9C1EAA0C98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FC71867-98B1-46AA-A420-7CEE53C8A8B2}" type="sibTrans" cxnId="{CF746677-A881-4E0B-ABBC-A9C1EAA0C98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3CF7B7E-AA3F-4949-B7B8-2EB4407C704B}" type="pres">
      <dgm:prSet presAssocID="{53E912AC-DC23-4824-A44E-FF2A01AEB425}" presName="outerComposite" presStyleCnt="0">
        <dgm:presLayoutVars>
          <dgm:chMax val="5"/>
          <dgm:dir/>
          <dgm:resizeHandles val="exact"/>
        </dgm:presLayoutVars>
      </dgm:prSet>
      <dgm:spPr bwMode="auto"/>
    </dgm:pt>
    <dgm:pt modelId="{60E90424-7AB5-441D-8E35-DE5674C2AD09}" type="pres">
      <dgm:prSet presAssocID="{53E912AC-DC23-4824-A44E-FF2A01AEB425}" presName="dummyMaxCanvas" presStyleCnt="0">
        <dgm:presLayoutVars/>
      </dgm:prSet>
      <dgm:spPr bwMode="auto"/>
    </dgm:pt>
    <dgm:pt modelId="{FF21D370-942F-488E-B401-FB26F628E263}" type="pres">
      <dgm:prSet presAssocID="{53E912AC-DC23-4824-A44E-FF2A01AEB425}" presName="FourNodes_1" presStyleLbl="node1" presStyleIdx="0" presStyleCnt="4" custLinFactNeighborX="-16126" custLinFactNeighborY="-4126">
        <dgm:presLayoutVars>
          <dgm:bulletEnabled val="1"/>
        </dgm:presLayoutVars>
      </dgm:prSet>
      <dgm:spPr bwMode="auto"/>
    </dgm:pt>
    <dgm:pt modelId="{B06DA5CD-CFFC-497C-A9B2-DD4106E11A49}" type="pres">
      <dgm:prSet presAssocID="{53E912AC-DC23-4824-A44E-FF2A01AEB425}" presName="FourNodes_2" presStyleLbl="node1" presStyleIdx="1" presStyleCnt="4" custScaleY="85253" custLinFactNeighborX="-239" custLinFactNeighborY="-11276">
        <dgm:presLayoutVars>
          <dgm:bulletEnabled val="1"/>
        </dgm:presLayoutVars>
      </dgm:prSet>
      <dgm:spPr bwMode="auto"/>
    </dgm:pt>
    <dgm:pt modelId="{B7E08E8C-33DF-4003-A810-70B8F07F1A86}" type="pres">
      <dgm:prSet presAssocID="{53E912AC-DC23-4824-A44E-FF2A01AEB425}" presName="FourNodes_3" presStyleLbl="node1" presStyleIdx="2" presStyleCnt="4" custScaleY="106247" custLinFactNeighborX="-240" custLinFactNeighborY="-23105">
        <dgm:presLayoutVars>
          <dgm:bulletEnabled val="1"/>
        </dgm:presLayoutVars>
      </dgm:prSet>
      <dgm:spPr bwMode="auto"/>
    </dgm:pt>
    <dgm:pt modelId="{27296E41-547F-4F51-B7EE-937AA652F927}" type="pres">
      <dgm:prSet presAssocID="{53E912AC-DC23-4824-A44E-FF2A01AEB425}" presName="FourNodes_4" presStyleLbl="node1" presStyleIdx="3" presStyleCnt="4" custScaleY="114937" custLinFactNeighborX="-576" custLinFactNeighborY="-14003">
        <dgm:presLayoutVars>
          <dgm:bulletEnabled val="1"/>
        </dgm:presLayoutVars>
      </dgm:prSet>
      <dgm:spPr bwMode="auto"/>
    </dgm:pt>
    <dgm:pt modelId="{B6855CA4-F134-4B4D-A7BB-7B2E9082C760}" type="pres">
      <dgm:prSet presAssocID="{53E912AC-DC23-4824-A44E-FF2A01AEB425}" presName="FourConn_1-2" presStyleLbl="fgAccFollowNode1" presStyleIdx="0" presStyleCnt="3" custLinFactNeighborX="-10701">
        <dgm:presLayoutVars>
          <dgm:bulletEnabled val="1"/>
        </dgm:presLayoutVars>
      </dgm:prSet>
      <dgm:spPr bwMode="auto"/>
    </dgm:pt>
    <dgm:pt modelId="{D9C98C2E-63ED-4397-9D4C-564B84CF1B9B}" type="pres">
      <dgm:prSet presAssocID="{53E912AC-DC23-4824-A44E-FF2A01AEB425}" presName="FourConn_2-3" presStyleLbl="fgAccFollowNode1" presStyleIdx="1" presStyleCnt="3" custLinFactNeighborX="8252" custLinFactNeighborY="-59826">
        <dgm:presLayoutVars>
          <dgm:bulletEnabled val="1"/>
        </dgm:presLayoutVars>
      </dgm:prSet>
      <dgm:spPr bwMode="auto"/>
    </dgm:pt>
    <dgm:pt modelId="{AFF47620-2B75-4067-9342-B27787452E8D}" type="pres">
      <dgm:prSet presAssocID="{53E912AC-DC23-4824-A44E-FF2A01AEB425}" presName="FourConn_3-4" presStyleLbl="fgAccFollowNode1" presStyleIdx="2" presStyleCnt="3" custLinFactNeighborX="-2539" custLinFactNeighborY="-19043">
        <dgm:presLayoutVars>
          <dgm:bulletEnabled val="1"/>
        </dgm:presLayoutVars>
      </dgm:prSet>
      <dgm:spPr bwMode="auto"/>
    </dgm:pt>
    <dgm:pt modelId="{0535D137-C33C-4140-A183-99C0319362D0}" type="pres">
      <dgm:prSet presAssocID="{53E912AC-DC23-4824-A44E-FF2A01AEB425}" presName="FourNodes_1_text" presStyleLbl="node1" presStyleIdx="3" presStyleCnt="4">
        <dgm:presLayoutVars>
          <dgm:bulletEnabled val="1"/>
        </dgm:presLayoutVars>
      </dgm:prSet>
      <dgm:spPr bwMode="auto"/>
    </dgm:pt>
    <dgm:pt modelId="{56114B80-31E0-41A1-BF9A-5AEDEB2C0107}" type="pres">
      <dgm:prSet presAssocID="{53E912AC-DC23-4824-A44E-FF2A01AEB425}" presName="FourNodes_2_text" presStyleLbl="node1" presStyleIdx="3" presStyleCnt="4">
        <dgm:presLayoutVars>
          <dgm:bulletEnabled val="1"/>
        </dgm:presLayoutVars>
      </dgm:prSet>
      <dgm:spPr bwMode="auto"/>
    </dgm:pt>
    <dgm:pt modelId="{D75F737A-B676-49C4-A15D-156F82DE44CD}" type="pres">
      <dgm:prSet presAssocID="{53E912AC-DC23-4824-A44E-FF2A01AEB425}" presName="FourNodes_3_text" presStyleLbl="node1" presStyleIdx="3" presStyleCnt="4">
        <dgm:presLayoutVars>
          <dgm:bulletEnabled val="1"/>
        </dgm:presLayoutVars>
      </dgm:prSet>
      <dgm:spPr bwMode="auto"/>
    </dgm:pt>
    <dgm:pt modelId="{3D0D6BEE-229B-4AA2-BFEC-5FEE99356186}" type="pres">
      <dgm:prSet presAssocID="{53E912AC-DC23-4824-A44E-FF2A01AEB425}" presName="FourNodes_4_text" presStyleLbl="node1" presStyleIdx="3" presStyleCnt="4">
        <dgm:presLayoutVars>
          <dgm:bulletEnabled val="1"/>
        </dgm:presLayoutVars>
      </dgm:prSet>
      <dgm:spPr bwMode="auto"/>
    </dgm:pt>
  </dgm:ptLst>
  <dgm:cxnLst>
    <dgm:cxn modelId="{C0B4CE04-AD2A-450B-BB35-721DA13F3BBA}" type="presOf" srcId="{82B8BD1C-B5A8-4A39-9C66-DDF86F5271A3}" destId="{27296E41-547F-4F51-B7EE-937AA652F927}" srcOrd="0" destOrd="0" presId="urn:microsoft.com/office/officeart/2005/8/layout/vProcess5"/>
    <dgm:cxn modelId="{4D62010C-566E-4593-8FE0-D01A6D385017}" type="presOf" srcId="{82B8BD1C-B5A8-4A39-9C66-DDF86F5271A3}" destId="{3D0D6BEE-229B-4AA2-BFEC-5FEE99356186}" srcOrd="1" destOrd="0" presId="urn:microsoft.com/office/officeart/2005/8/layout/vProcess5"/>
    <dgm:cxn modelId="{C3416D1E-D22B-4B80-B1C1-892AC2AC60BE}" type="presOf" srcId="{70E8FC3A-9E79-49AB-A963-435411AA101D}" destId="{B6855CA4-F134-4B4D-A7BB-7B2E9082C760}" srcOrd="0" destOrd="0" presId="urn:microsoft.com/office/officeart/2005/8/layout/vProcess5"/>
    <dgm:cxn modelId="{8ED73428-748B-45DB-9681-7DBDA625DEC7}" type="presOf" srcId="{1BA78972-6563-4E98-AE3A-3DF8D79627D1}" destId="{B06DA5CD-CFFC-497C-A9B2-DD4106E11A49}" srcOrd="0" destOrd="0" presId="urn:microsoft.com/office/officeart/2005/8/layout/vProcess5"/>
    <dgm:cxn modelId="{196D6F45-6032-48F8-91CE-F79CB4B70247}" type="presOf" srcId="{0DAFD753-6222-404B-9882-877073D2A159}" destId="{D9C98C2E-63ED-4397-9D4C-564B84CF1B9B}" srcOrd="0" destOrd="0" presId="urn:microsoft.com/office/officeart/2005/8/layout/vProcess5"/>
    <dgm:cxn modelId="{55359769-166D-4C7F-B6B6-763AFE0B9FF6}" srcId="{53E912AC-DC23-4824-A44E-FF2A01AEB425}" destId="{958280DD-D400-404B-AB97-C5BA2BD9D57D}" srcOrd="0" destOrd="0" parTransId="{DC1743F0-385B-48FB-B289-5887ECF807B3}" sibTransId="{70E8FC3A-9E79-49AB-A963-435411AA101D}"/>
    <dgm:cxn modelId="{62C4554D-4356-42B5-89B5-241EC05F6D08}" srcId="{53E912AC-DC23-4824-A44E-FF2A01AEB425}" destId="{1BA78972-6563-4E98-AE3A-3DF8D79627D1}" srcOrd="1" destOrd="0" parTransId="{7CA87E37-9061-4CAB-B2A0-157340822F67}" sibTransId="{0DAFD753-6222-404B-9882-877073D2A159}"/>
    <dgm:cxn modelId="{55FD464F-5A59-4B32-9296-1980FE65729B}" type="presOf" srcId="{958280DD-D400-404B-AB97-C5BA2BD9D57D}" destId="{FF21D370-942F-488E-B401-FB26F628E263}" srcOrd="0" destOrd="0" presId="urn:microsoft.com/office/officeart/2005/8/layout/vProcess5"/>
    <dgm:cxn modelId="{CF746677-A881-4E0B-ABBC-A9C1EAA0C987}" srcId="{53E912AC-DC23-4824-A44E-FF2A01AEB425}" destId="{82B8BD1C-B5A8-4A39-9C66-DDF86F5271A3}" srcOrd="3" destOrd="0" parTransId="{25E63706-1154-4257-93CA-30C5B12A636D}" sibTransId="{9FC71867-98B1-46AA-A420-7CEE53C8A8B2}"/>
    <dgm:cxn modelId="{93B4D279-13C0-4A05-A5C9-0D02E43E003E}" type="presOf" srcId="{1BA78972-6563-4E98-AE3A-3DF8D79627D1}" destId="{56114B80-31E0-41A1-BF9A-5AEDEB2C0107}" srcOrd="1" destOrd="0" presId="urn:microsoft.com/office/officeart/2005/8/layout/vProcess5"/>
    <dgm:cxn modelId="{F00BB97F-477C-4080-BCD4-5CB44235A243}" type="presOf" srcId="{53E912AC-DC23-4824-A44E-FF2A01AEB425}" destId="{A3CF7B7E-AA3F-4949-B7B8-2EB4407C704B}" srcOrd="0" destOrd="0" presId="urn:microsoft.com/office/officeart/2005/8/layout/vProcess5"/>
    <dgm:cxn modelId="{DC813680-ABE3-439D-B428-3DF8CD850F9F}" type="presOf" srcId="{7BE50E7B-6BF0-4082-8AFA-DA9E2E05B39C}" destId="{AFF47620-2B75-4067-9342-B27787452E8D}" srcOrd="0" destOrd="0" presId="urn:microsoft.com/office/officeart/2005/8/layout/vProcess5"/>
    <dgm:cxn modelId="{27759CA8-231F-4FC4-965B-C590B2B38AE5}" srcId="{53E912AC-DC23-4824-A44E-FF2A01AEB425}" destId="{E3C0A48E-5F51-4968-8FC5-76441A4A4716}" srcOrd="2" destOrd="0" parTransId="{EA361365-CAC5-4DB7-AAC5-6AC549B57C0E}" sibTransId="{7BE50E7B-6BF0-4082-8AFA-DA9E2E05B39C}"/>
    <dgm:cxn modelId="{723898BA-3B35-4A7E-8CE3-D733CEE7AC43}" type="presOf" srcId="{958280DD-D400-404B-AB97-C5BA2BD9D57D}" destId="{0535D137-C33C-4140-A183-99C0319362D0}" srcOrd="1" destOrd="0" presId="urn:microsoft.com/office/officeart/2005/8/layout/vProcess5"/>
    <dgm:cxn modelId="{80F510BB-A20C-4D46-8A72-E38C7C86A8EA}" type="presOf" srcId="{E3C0A48E-5F51-4968-8FC5-76441A4A4716}" destId="{D75F737A-B676-49C4-A15D-156F82DE44CD}" srcOrd="1" destOrd="0" presId="urn:microsoft.com/office/officeart/2005/8/layout/vProcess5"/>
    <dgm:cxn modelId="{61BBDED8-4ECC-4EE4-AC96-C3920DACE1F7}" type="presOf" srcId="{E3C0A48E-5F51-4968-8FC5-76441A4A4716}" destId="{B7E08E8C-33DF-4003-A810-70B8F07F1A86}" srcOrd="0" destOrd="0" presId="urn:microsoft.com/office/officeart/2005/8/layout/vProcess5"/>
    <dgm:cxn modelId="{C4D0B762-B439-439B-8E4F-D07BDB9DCC7B}" type="presParOf" srcId="{A3CF7B7E-AA3F-4949-B7B8-2EB4407C704B}" destId="{60E90424-7AB5-441D-8E35-DE5674C2AD09}" srcOrd="0" destOrd="0" presId="urn:microsoft.com/office/officeart/2005/8/layout/vProcess5"/>
    <dgm:cxn modelId="{8D3B22FA-3DD0-4AA4-BDB7-B865277CDA1B}" type="presParOf" srcId="{A3CF7B7E-AA3F-4949-B7B8-2EB4407C704B}" destId="{FF21D370-942F-488E-B401-FB26F628E263}" srcOrd="1" destOrd="0" presId="urn:microsoft.com/office/officeart/2005/8/layout/vProcess5"/>
    <dgm:cxn modelId="{9F0340C8-E022-44DE-9141-EA0C1304A58B}" type="presParOf" srcId="{A3CF7B7E-AA3F-4949-B7B8-2EB4407C704B}" destId="{B06DA5CD-CFFC-497C-A9B2-DD4106E11A49}" srcOrd="2" destOrd="0" presId="urn:microsoft.com/office/officeart/2005/8/layout/vProcess5"/>
    <dgm:cxn modelId="{9CF2E42C-1338-4286-8621-926E0B82AA14}" type="presParOf" srcId="{A3CF7B7E-AA3F-4949-B7B8-2EB4407C704B}" destId="{B7E08E8C-33DF-4003-A810-70B8F07F1A86}" srcOrd="3" destOrd="0" presId="urn:microsoft.com/office/officeart/2005/8/layout/vProcess5"/>
    <dgm:cxn modelId="{2F82F212-1A69-4598-8E19-F9D6AE365203}" type="presParOf" srcId="{A3CF7B7E-AA3F-4949-B7B8-2EB4407C704B}" destId="{27296E41-547F-4F51-B7EE-937AA652F927}" srcOrd="4" destOrd="0" presId="urn:microsoft.com/office/officeart/2005/8/layout/vProcess5"/>
    <dgm:cxn modelId="{2620CE6B-C5EA-4256-B681-CA1D2CFDC805}" type="presParOf" srcId="{A3CF7B7E-AA3F-4949-B7B8-2EB4407C704B}" destId="{B6855CA4-F134-4B4D-A7BB-7B2E9082C760}" srcOrd="5" destOrd="0" presId="urn:microsoft.com/office/officeart/2005/8/layout/vProcess5"/>
    <dgm:cxn modelId="{0DAE2B32-55C2-454F-B61A-DFC1EAA98768}" type="presParOf" srcId="{A3CF7B7E-AA3F-4949-B7B8-2EB4407C704B}" destId="{D9C98C2E-63ED-4397-9D4C-564B84CF1B9B}" srcOrd="6" destOrd="0" presId="urn:microsoft.com/office/officeart/2005/8/layout/vProcess5"/>
    <dgm:cxn modelId="{5F79BC31-86B8-4726-9B19-B1C01C5A663C}" type="presParOf" srcId="{A3CF7B7E-AA3F-4949-B7B8-2EB4407C704B}" destId="{AFF47620-2B75-4067-9342-B27787452E8D}" srcOrd="7" destOrd="0" presId="urn:microsoft.com/office/officeart/2005/8/layout/vProcess5"/>
    <dgm:cxn modelId="{0CF85D73-69E3-4BEC-98A4-2F4508071951}" type="presParOf" srcId="{A3CF7B7E-AA3F-4949-B7B8-2EB4407C704B}" destId="{0535D137-C33C-4140-A183-99C0319362D0}" srcOrd="8" destOrd="0" presId="urn:microsoft.com/office/officeart/2005/8/layout/vProcess5"/>
    <dgm:cxn modelId="{C551AA77-0FCA-40FD-8F3B-E29BA3A76774}" type="presParOf" srcId="{A3CF7B7E-AA3F-4949-B7B8-2EB4407C704B}" destId="{56114B80-31E0-41A1-BF9A-5AEDEB2C0107}" srcOrd="9" destOrd="0" presId="urn:microsoft.com/office/officeart/2005/8/layout/vProcess5"/>
    <dgm:cxn modelId="{FD029981-106A-4427-953A-1EA2EAE8E900}" type="presParOf" srcId="{A3CF7B7E-AA3F-4949-B7B8-2EB4407C704B}" destId="{D75F737A-B676-49C4-A15D-156F82DE44CD}" srcOrd="10" destOrd="0" presId="urn:microsoft.com/office/officeart/2005/8/layout/vProcess5"/>
    <dgm:cxn modelId="{DD675689-6B5D-4FD2-8C3B-F50AD5ECE582}" type="presParOf" srcId="{A3CF7B7E-AA3F-4949-B7B8-2EB4407C704B}" destId="{3D0D6BEE-229B-4AA2-BFEC-5FEE9935618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784702-B8D1-42D7-9E35-A074CC99937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B4A9BFB3-7CF7-4263-944C-C4FA1A2CFDAF}">
      <dgm:prSet phldrT="[Текст]" custT="1"/>
      <dgm:spPr bwMode="auto">
        <a:solidFill>
          <a:srgbClr val="FF6600"/>
        </a:solidFill>
      </dgm:spPr>
      <dgm:t>
        <a:bodyPr/>
        <a:lstStyle/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Нормы законодательства </a:t>
          </a:r>
          <a:endParaRPr dirty="0"/>
        </a:p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в части ограничения</a:t>
          </a:r>
          <a:endParaRPr dirty="0"/>
        </a:p>
      </dgm:t>
    </dgm:pt>
    <dgm:pt modelId="{53B5E7DE-E8C3-4D5B-97E7-8F4E8015DE46}" type="parTrans" cxnId="{FFBB59AC-CB82-40EE-82E8-B235556D107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E400578-BDF8-4005-AB90-687EF9AE2CFA}" type="sibTrans" cxnId="{FFBB59AC-CB82-40EE-82E8-B235556D107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3CA1439-45C6-4377-B35A-25B8FC771566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rgbClr val="003264"/>
              </a:solidFill>
              <a:latin typeface="Liberation Serif"/>
            </a:rPr>
            <a:t>Правил предоставления коммунальных услуг собственникам и пользователям помещений в многоквартирных домах и жилых домов, утвержденные постановлением правительства РФ от 06.05.2011 № 354</a:t>
          </a:r>
          <a:endParaRPr lang="ru-RU" sz="1400" dirty="0">
            <a:solidFill>
              <a:srgbClr val="003264"/>
            </a:solidFill>
            <a:latin typeface="Liberation Serif"/>
          </a:endParaRPr>
        </a:p>
      </dgm:t>
    </dgm:pt>
    <dgm:pt modelId="{D9587658-116F-4404-9808-CBF290FE83BF}" type="parTrans" cxnId="{3B9B0E83-7EAF-4F95-AAFC-D5796C3798C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A109410-F03E-46CD-865A-FBCFDF185F6C}" type="sibTrans" cxnId="{3B9B0E83-7EAF-4F95-AAFC-D5796C3798C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C92A644-7ACE-4FE1-BFA2-BB661633A763}">
      <dgm:prSet phldrT="[Текст]" custT="1"/>
      <dgm:spPr bwMode="auto">
        <a:solidFill>
          <a:srgbClr val="FF6600"/>
        </a:solidFill>
      </dgm:spPr>
      <dgm:t>
        <a:bodyPr/>
        <a:lstStyle/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Нормы </a:t>
          </a:r>
          <a:endParaRPr dirty="0"/>
        </a:p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законодательства </a:t>
          </a:r>
          <a:endParaRPr dirty="0"/>
        </a:p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в части </a:t>
          </a:r>
          <a:endParaRPr dirty="0"/>
        </a:p>
        <a:p>
          <a:pPr>
            <a:spcAft>
              <a:spcPts val="0"/>
            </a:spcAft>
            <a:defRPr/>
          </a:pPr>
          <a:r>
            <a:rPr lang="ru-RU" sz="1800" dirty="0">
              <a:latin typeface="Liberation Serif"/>
            </a:rPr>
            <a:t>судебной работы</a:t>
          </a:r>
          <a:endParaRPr dirty="0"/>
        </a:p>
      </dgm:t>
    </dgm:pt>
    <dgm:pt modelId="{F923D07F-DC63-46D2-B64D-DE719980079B}" type="parTrans" cxnId="{6A74C32B-1855-45C7-BDFD-CF6D31755B7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5642D57-ADC3-41D1-8659-210DC2A1D2A8}" type="sibTrans" cxnId="{6A74C32B-1855-45C7-BDFD-CF6D31755B7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74007C4-0767-46B4-8A5D-79D937E8CC4D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cap="none" dirty="0">
              <a:solidFill>
                <a:srgbClr val="003264"/>
              </a:solidFill>
              <a:latin typeface="Liberation Serif"/>
              <a:cs typeface="Arial"/>
            </a:rPr>
            <a:t>Гражданский процессуальный кодекс Российской Федерации от 14.11.2002 N 138-ФЗ(ГПК РФ)</a:t>
          </a: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2013BDB1-86CB-4BAF-9F68-FCB82CA727DB}" type="parTrans" cxnId="{D60E7197-5723-47AD-A818-730CEA8E3CC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B03DF04-E886-4963-A109-119B6E8BE0A9}" type="sibTrans" cxnId="{D60E7197-5723-47AD-A818-730CEA8E3CC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8729528-F06A-4695-AFB2-92C3E144623E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rgbClr val="003264"/>
              </a:solidFill>
              <a:latin typeface="Liberation Serif"/>
            </a:rPr>
            <a:t>Федерального закона от 29.07.2017 № 217-ФЗ «О ведении гражданами садоводства и огородничества для собственных нужд и о внесении изменений в отдельные законодательные акты российской федерации» </a:t>
          </a:r>
          <a:endParaRPr lang="ru-RU" sz="1400" dirty="0">
            <a:solidFill>
              <a:srgbClr val="003264"/>
            </a:solidFill>
            <a:latin typeface="Liberation Serif"/>
          </a:endParaRPr>
        </a:p>
      </dgm:t>
    </dgm:pt>
    <dgm:pt modelId="{CFD4423A-9D59-45D7-962F-91B55F252035}" type="parTrans" cxnId="{3DAD05FA-4214-4DAE-B9D4-4F1D97C9665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ED543B5-FCE8-488B-999B-EB08983707A7}" type="sibTrans" cxnId="{3DAD05FA-4214-4DAE-B9D4-4F1D97C9665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032DC40-E5B8-4DA4-9C08-E1D959F87EFE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100"/>
        </a:p>
      </dgm:t>
    </dgm:pt>
    <dgm:pt modelId="{2828F24D-6973-4360-BA33-B0F08512AF22}" type="parTrans" cxnId="{10BEF1CE-B055-491B-90C6-5EB4DEBB57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FC3F7B6-9CDB-4FA6-81C4-6D4412773B22}" type="sibTrans" cxnId="{10BEF1CE-B055-491B-90C6-5EB4DEBB576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BADAA3F-A3AB-46D2-8C0F-FE9E18A3816B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dirty="0">
              <a:solidFill>
                <a:srgbClr val="003264"/>
              </a:solidFill>
              <a:latin typeface="Liberation Serif"/>
            </a:rPr>
            <a:t>Постановление правительства РФ от 28.01.2006 №47 «Об утверждении положения о признании помещения жилым помещением, жилого помещения непригодным для проживания, многоквартирного дома аварийным и подлежащим сносу или реконструкции, садового дома жилым домом и жилого дома садовым домом».</a:t>
          </a:r>
          <a:endParaRPr lang="ru-RU" sz="1400" dirty="0">
            <a:solidFill>
              <a:srgbClr val="003264"/>
            </a:solidFill>
            <a:latin typeface="Liberation Serif"/>
          </a:endParaRPr>
        </a:p>
      </dgm:t>
    </dgm:pt>
    <dgm:pt modelId="{82EC0072-2211-4592-ABFF-D0EAFD924BFA}" type="parTrans" cxnId="{E653F0CD-F37A-450C-AE2E-D6DBA99AB2E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2FECAEA-D2B8-49F4-AC94-6886E043893B}" type="sibTrans" cxnId="{E653F0CD-F37A-450C-AE2E-D6DBA99AB2E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D30BC1B-E022-4B9B-8274-178305AA65C7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 dirty="0">
            <a:solidFill>
              <a:srgbClr val="003264"/>
            </a:solidFill>
            <a:latin typeface="Liberation Serif"/>
          </a:endParaRPr>
        </a:p>
      </dgm:t>
    </dgm:pt>
    <dgm:pt modelId="{C7A97360-23F8-4357-A7FD-DA68451655FF}" type="parTrans" cxnId="{6167CBE6-CA64-4ED2-B8CB-78E3D847464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B6446D8-E825-427E-A27A-F72A36310B36}" type="sibTrans" cxnId="{6167CBE6-CA64-4ED2-B8CB-78E3D847464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7A1A8EE-2555-49C0-9963-57C880EFDB62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>
            <a:solidFill>
              <a:srgbClr val="003264"/>
            </a:solidFill>
            <a:latin typeface="Liberation Serif"/>
          </a:endParaRPr>
        </a:p>
      </dgm:t>
    </dgm:pt>
    <dgm:pt modelId="{6AA2D734-9DAA-4BB8-AC25-9C32AE8630C1}" type="parTrans" cxnId="{83683D2E-D800-4F40-8C4B-8C0B7FCC63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20F682-D2E4-4885-97AE-4F793F92DFA6}" type="sibTrans" cxnId="{83683D2E-D800-4F40-8C4B-8C0B7FCC63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3786EAF-8487-4CEE-A3E1-1A80584052BA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cap="none">
              <a:solidFill>
                <a:srgbClr val="003264"/>
              </a:solidFill>
              <a:latin typeface="Liberation Serif"/>
              <a:cs typeface="Arial"/>
            </a:rPr>
            <a:t>Гражданский кодекс Российской Федерации от 30.11.1994 N 51-ФЗ (ГК РФ)</a:t>
          </a:r>
          <a:endParaRPr lang="ru-RU" sz="1400" b="1">
            <a:solidFill>
              <a:srgbClr val="003264"/>
            </a:solidFill>
            <a:latin typeface="Liberation Serif"/>
          </a:endParaRPr>
        </a:p>
      </dgm:t>
    </dgm:pt>
    <dgm:pt modelId="{F85E8BD6-7FA3-46AE-AD5D-FC8D89B2BE33}" type="parTrans" cxnId="{D2BB8C65-92C0-402A-AFCE-ECDEA1F3074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99BC3DB-4375-4375-A112-CCDE69B2EAFF}" type="sibTrans" cxnId="{D2BB8C65-92C0-402A-AFCE-ECDEA1F30749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FE1B04A-39DD-4E09-8BDE-B9BB3F84D3FB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cap="none" dirty="0">
              <a:solidFill>
                <a:srgbClr val="003264"/>
              </a:solidFill>
              <a:latin typeface="Liberation Serif"/>
              <a:cs typeface="Arial"/>
            </a:rPr>
            <a:t>Налоговый кодекс Российской Федерации от 31.07.1998 N 146-ФЗ, (НК РФ)</a:t>
          </a: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D1561480-911C-4E44-9B92-E92530B6E1A2}" type="parTrans" cxnId="{5AAFA666-D1BC-41CE-97DD-C588B6C2649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5CBA0B6-3896-4B24-A8D6-BA0ED1270936}" type="sibTrans" cxnId="{5AAFA666-D1BC-41CE-97DD-C588B6C2649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2F274D3-BFF7-41BA-8108-ABB20278E69F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200">
            <a:solidFill>
              <a:schemeClr val="tx1"/>
            </a:solidFill>
          </a:endParaRPr>
        </a:p>
      </dgm:t>
    </dgm:pt>
    <dgm:pt modelId="{256CEA8E-AA9C-4D4E-BDB7-5715EC552A23}" type="parTrans" cxnId="{91608498-4A3F-42EA-A244-824ABB2E51C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2AC8492-5B11-4239-A46E-CD5147597BAE}" type="sibTrans" cxnId="{91608498-4A3F-42EA-A244-824ABB2E51C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AE292CA-CB98-4295-BFC0-565E543C7DE5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200">
            <a:solidFill>
              <a:srgbClr val="003264"/>
            </a:solidFill>
          </a:endParaRPr>
        </a:p>
      </dgm:t>
    </dgm:pt>
    <dgm:pt modelId="{0BCAA8CD-95F2-47F9-800D-1FADBF82B463}" type="parTrans" cxnId="{CADCF8BA-9EFB-4781-ACA6-0D232FF23A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7CEDAFA-D1A0-443B-ABB9-34B05583A150}" type="sibTrans" cxnId="{CADCF8BA-9EFB-4781-ACA6-0D232FF23AA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79EFE1C-4AC4-4C3F-8456-6EB2D80A7293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cap="none" dirty="0">
              <a:solidFill>
                <a:srgbClr val="003264"/>
              </a:solidFill>
              <a:latin typeface="Liberation Serif"/>
              <a:cs typeface="Arial"/>
            </a:rPr>
            <a:t>Федеральный закон от 02.10.2007 N 229-ФЗ «Об исполнительном Производстве»</a:t>
          </a: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C1C01152-C14D-44FB-AD40-1E5E08033B0D}" type="parTrans" cxnId="{9B0FA43C-C887-4C64-BCBD-477ACC7AE3A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94B67AC-0D23-4A38-BD08-BFD520798433}" type="sibTrans" cxnId="{9B0FA43C-C887-4C64-BCBD-477ACC7AE3A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9B51E89-CBC0-4948-9313-25BF25EC4DBD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r>
            <a:rPr lang="ru-RU" sz="1400" b="1" cap="none" dirty="0">
              <a:solidFill>
                <a:srgbClr val="003264"/>
              </a:solidFill>
              <a:latin typeface="Liberation Serif"/>
              <a:cs typeface="Arial"/>
            </a:rPr>
            <a:t>Федеральный закон от 29.07.2017 N 217-ФЗ «О ведении гражданами садоводства и огородничества для собственных нужд и о внесении изменений в отдельные законодательные акты Российской Федерации».</a:t>
          </a: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AC74CD97-C25F-424A-B200-C4C0B0F6B7CE}" type="parTrans" cxnId="{4BBA7A19-36E2-499B-A70B-761AEB5B409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BC2244B-C85C-42C0-A583-E02767FE4547}" type="sibTrans" cxnId="{4BBA7A19-36E2-499B-A70B-761AEB5B409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0D62E2C-5F7C-4E85-A91C-E2C2C0810C51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 b="1">
            <a:solidFill>
              <a:srgbClr val="003264"/>
            </a:solidFill>
            <a:latin typeface="Liberation Serif"/>
          </a:endParaRPr>
        </a:p>
      </dgm:t>
    </dgm:pt>
    <dgm:pt modelId="{CFAB59F9-FB82-4FA8-AFB6-BD872D16B50E}" type="parTrans" cxnId="{11057EAD-26C7-4BC1-B7CC-1AF4DB6F61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39D5E28-6C75-49C3-BCED-5603DD139DCF}" type="sibTrans" cxnId="{11057EAD-26C7-4BC1-B7CC-1AF4DB6F6106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42B62FD-96F2-41F8-980E-95C7395BA29C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14C0843F-4906-4799-B079-078EECDA2633}" type="parTrans" cxnId="{B68D9050-8B51-4B30-8CA2-46DB445CB4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ACD73A4-5A63-4E10-B66F-73BF562AFF67}" type="sibTrans" cxnId="{B68D9050-8B51-4B30-8CA2-46DB445CB45F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63C8A56-EBE9-4021-817F-CF521B696D1E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 b="1">
            <a:solidFill>
              <a:srgbClr val="003264"/>
            </a:solidFill>
            <a:latin typeface="Liberation Serif"/>
          </a:endParaRPr>
        </a:p>
      </dgm:t>
    </dgm:pt>
    <dgm:pt modelId="{1CF72C75-99AD-4B9F-A9FA-8699C2E6F430}" type="parTrans" cxnId="{610DC2F8-8E6E-4C82-A1C1-C69CD62E8E7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808202A-3783-4F86-A7E2-2923C08DE001}" type="sibTrans" cxnId="{610DC2F8-8E6E-4C82-A1C1-C69CD62E8E7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05796DD-37A1-4F41-8F71-F236E611EAD3}">
      <dgm:prSet phldrT="[Текст]" custT="1"/>
      <dgm:spPr bwMode="auto">
        <a:solidFill>
          <a:schemeClr val="bg1">
            <a:alpha val="90000"/>
          </a:schemeClr>
        </a:solidFill>
        <a:ln>
          <a:solidFill>
            <a:schemeClr val="tx2">
              <a:lumMod val="75000"/>
              <a:alpha val="90000"/>
            </a:schemeClr>
          </a:solidFill>
        </a:ln>
      </dgm:spPr>
      <dgm:t>
        <a:bodyPr/>
        <a:lstStyle/>
        <a:p>
          <a:pPr>
            <a:defRPr/>
          </a:pPr>
          <a:endParaRPr lang="ru-RU" sz="1400" b="1" dirty="0">
            <a:solidFill>
              <a:srgbClr val="003264"/>
            </a:solidFill>
            <a:latin typeface="Liberation Serif"/>
          </a:endParaRPr>
        </a:p>
      </dgm:t>
    </dgm:pt>
    <dgm:pt modelId="{2D7CA4A7-8FBD-406C-BF63-1CE087400DF6}" type="parTrans" cxnId="{8665F0ED-3ED3-4FCA-B134-247691856C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A85C8B1-461A-4B19-AA26-3E8B892BA57F}" type="sibTrans" cxnId="{8665F0ED-3ED3-4FCA-B134-247691856C6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9347D3E-9EB2-432C-921E-D181BD29FF3E}" type="pres">
      <dgm:prSet presAssocID="{58784702-B8D1-42D7-9E35-A074CC999375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FDBF1B14-A362-4C61-8E48-ADB8AC1B54EC}" type="pres">
      <dgm:prSet presAssocID="{B4A9BFB3-7CF7-4263-944C-C4FA1A2CFDAF}" presName="linNode" presStyleCnt="0"/>
      <dgm:spPr bwMode="auto"/>
    </dgm:pt>
    <dgm:pt modelId="{82619F10-07BD-49CF-9C36-AF9B55FFD866}" type="pres">
      <dgm:prSet presAssocID="{B4A9BFB3-7CF7-4263-944C-C4FA1A2CFDAF}" presName="parentText" presStyleLbl="node1" presStyleIdx="0" presStyleCnt="2" custScaleX="59696">
        <dgm:presLayoutVars>
          <dgm:chMax val="1"/>
          <dgm:bulletEnabled val="1"/>
        </dgm:presLayoutVars>
      </dgm:prSet>
      <dgm:spPr bwMode="auto"/>
    </dgm:pt>
    <dgm:pt modelId="{4660B603-6618-4FC5-8BBD-22E4FECBB541}" type="pres">
      <dgm:prSet presAssocID="{B4A9BFB3-7CF7-4263-944C-C4FA1A2CFDAF}" presName="descendantText" presStyleLbl="alignAccFollowNode1" presStyleIdx="0" presStyleCnt="2" custScaleX="121065" custScaleY="115157">
        <dgm:presLayoutVars>
          <dgm:bulletEnabled val="1"/>
        </dgm:presLayoutVars>
      </dgm:prSet>
      <dgm:spPr bwMode="auto"/>
    </dgm:pt>
    <dgm:pt modelId="{E7F208E8-20B3-487A-B685-CF723BD6D4A3}" type="pres">
      <dgm:prSet presAssocID="{EE400578-BDF8-4005-AB90-687EF9AE2CFA}" presName="sp" presStyleCnt="0"/>
      <dgm:spPr bwMode="auto"/>
    </dgm:pt>
    <dgm:pt modelId="{75A2C478-404A-4201-A749-2605E373FB11}" type="pres">
      <dgm:prSet presAssocID="{7C92A644-7ACE-4FE1-BFA2-BB661633A763}" presName="linNode" presStyleCnt="0"/>
      <dgm:spPr bwMode="auto"/>
    </dgm:pt>
    <dgm:pt modelId="{FCA575E5-982C-46D6-A7ED-2746CE8E5E58}" type="pres">
      <dgm:prSet presAssocID="{7C92A644-7ACE-4FE1-BFA2-BB661633A763}" presName="parentText" presStyleLbl="node1" presStyleIdx="1" presStyleCnt="2" custScaleX="74036">
        <dgm:presLayoutVars>
          <dgm:chMax val="1"/>
          <dgm:bulletEnabled val="1"/>
        </dgm:presLayoutVars>
      </dgm:prSet>
      <dgm:spPr bwMode="auto"/>
    </dgm:pt>
    <dgm:pt modelId="{B00C61E5-A2BA-4BAB-BB85-FA6AD59FC2C9}" type="pres">
      <dgm:prSet presAssocID="{7C92A644-7ACE-4FE1-BFA2-BB661633A763}" presName="descendantText" presStyleLbl="alignAccFollowNode1" presStyleIdx="1" presStyleCnt="2" custScaleX="146351" custScaleY="123767" custLinFactNeighborX="1452" custLinFactNeighborY="2017">
        <dgm:presLayoutVars>
          <dgm:bulletEnabled val="1"/>
        </dgm:presLayoutVars>
      </dgm:prSet>
      <dgm:spPr bwMode="auto"/>
    </dgm:pt>
  </dgm:ptLst>
  <dgm:cxnLst>
    <dgm:cxn modelId="{30CB4A00-D3E3-4364-A853-33D180EE98DD}" type="presOf" srcId="{49B51E89-CBC0-4948-9313-25BF25EC4DBD}" destId="{B00C61E5-A2BA-4BAB-BB85-FA6AD59FC2C9}" srcOrd="0" destOrd="8" presId="urn:microsoft.com/office/officeart/2005/8/layout/vList5"/>
    <dgm:cxn modelId="{AE4BE10E-BFAA-4E0E-A4B6-B2E9A0B06F2D}" type="presOf" srcId="{742B62FD-96F2-41F8-980E-95C7395BA29C}" destId="{B00C61E5-A2BA-4BAB-BB85-FA6AD59FC2C9}" srcOrd="0" destOrd="3" presId="urn:microsoft.com/office/officeart/2005/8/layout/vList5"/>
    <dgm:cxn modelId="{4BBA7A19-36E2-499B-A70B-761AEB5B409C}" srcId="{7C92A644-7ACE-4FE1-BFA2-BB661633A763}" destId="{49B51E89-CBC0-4948-9313-25BF25EC4DBD}" srcOrd="8" destOrd="0" parTransId="{AC74CD97-C25F-424A-B200-C4C0B0F6B7CE}" sibTransId="{2BC2244B-C85C-42C0-A583-E02767FE4547}"/>
    <dgm:cxn modelId="{C2011D23-FE3B-4941-80C2-F496DDD7FA57}" type="presOf" srcId="{63CA1439-45C6-4377-B35A-25B8FC771566}" destId="{4660B603-6618-4FC5-8BBD-22E4FECBB541}" srcOrd="0" destOrd="0" presId="urn:microsoft.com/office/officeart/2005/8/layout/vList5"/>
    <dgm:cxn modelId="{6A74C32B-1855-45C7-BDFD-CF6D31755B71}" srcId="{58784702-B8D1-42D7-9E35-A074CC999375}" destId="{7C92A644-7ACE-4FE1-BFA2-BB661633A763}" srcOrd="1" destOrd="0" parTransId="{F923D07F-DC63-46D2-B64D-DE719980079B}" sibTransId="{25642D57-ADC3-41D1-8659-210DC2A1D2A8}"/>
    <dgm:cxn modelId="{83683D2E-D800-4F40-8C4B-8C0B7FCC6370}" srcId="{B4A9BFB3-7CF7-4263-944C-C4FA1A2CFDAF}" destId="{27A1A8EE-2555-49C0-9963-57C880EFDB62}" srcOrd="3" destOrd="0" parTransId="{6AA2D734-9DAA-4BB8-AC25-9C32AE8630C1}" sibTransId="{F720F682-D2E4-4885-97AE-4F793F92DFA6}"/>
    <dgm:cxn modelId="{9B0FA43C-C887-4C64-BCBD-477ACC7AE3AD}" srcId="{7C92A644-7ACE-4FE1-BFA2-BB661633A763}" destId="{879EFE1C-4AC4-4C3F-8456-6EB2D80A7293}" srcOrd="6" destOrd="0" parTransId="{C1C01152-C14D-44FB-AD40-1E5E08033B0D}" sibTransId="{194B67AC-0D23-4A38-BD08-BFD520798433}"/>
    <dgm:cxn modelId="{D2BB8C65-92C0-402A-AFCE-ECDEA1F30749}" srcId="{7C92A644-7ACE-4FE1-BFA2-BB661633A763}" destId="{C3786EAF-8487-4CEE-A3E1-1A80584052BA}" srcOrd="2" destOrd="0" parTransId="{F85E8BD6-7FA3-46AE-AD5D-FC8D89B2BE33}" sibTransId="{699BC3DB-4375-4375-A112-CCDE69B2EAFF}"/>
    <dgm:cxn modelId="{5AAFA666-D1BC-41CE-97DD-C588B6C26495}" srcId="{7C92A644-7ACE-4FE1-BFA2-BB661633A763}" destId="{EFE1B04A-39DD-4E09-8BDE-B9BB3F84D3FB}" srcOrd="4" destOrd="0" parTransId="{D1561480-911C-4E44-9B92-E92530B6E1A2}" sibTransId="{85CBA0B6-3896-4B24-A8D6-BA0ED1270936}"/>
    <dgm:cxn modelId="{6D42A36A-D781-4320-9756-D2633C2D8518}" type="presOf" srcId="{163C8A56-EBE9-4021-817F-CF521B696D1E}" destId="{B00C61E5-A2BA-4BAB-BB85-FA6AD59FC2C9}" srcOrd="0" destOrd="5" presId="urn:microsoft.com/office/officeart/2005/8/layout/vList5"/>
    <dgm:cxn modelId="{5C95AD6B-114D-444D-87C0-6858F80ACCBD}" type="presOf" srcId="{C3786EAF-8487-4CEE-A3E1-1A80584052BA}" destId="{B00C61E5-A2BA-4BAB-BB85-FA6AD59FC2C9}" srcOrd="0" destOrd="2" presId="urn:microsoft.com/office/officeart/2005/8/layout/vList5"/>
    <dgm:cxn modelId="{B68D9050-8B51-4B30-8CA2-46DB445CB45F}" srcId="{7C92A644-7ACE-4FE1-BFA2-BB661633A763}" destId="{742B62FD-96F2-41F8-980E-95C7395BA29C}" srcOrd="3" destOrd="0" parTransId="{14C0843F-4906-4799-B079-078EECDA2633}" sibTransId="{9ACD73A4-5A63-4E10-B66F-73BF562AFF67}"/>
    <dgm:cxn modelId="{966D6F57-7375-4CAA-AF93-7BFFFBDCF2C6}" type="presOf" srcId="{27A1A8EE-2555-49C0-9963-57C880EFDB62}" destId="{4660B603-6618-4FC5-8BBD-22E4FECBB541}" srcOrd="0" destOrd="3" presId="urn:microsoft.com/office/officeart/2005/8/layout/vList5"/>
    <dgm:cxn modelId="{C81EC958-D3BC-414B-B510-500E0F124C96}" type="presOf" srcId="{879EFE1C-4AC4-4C3F-8456-6EB2D80A7293}" destId="{B00C61E5-A2BA-4BAB-BB85-FA6AD59FC2C9}" srcOrd="0" destOrd="6" presId="urn:microsoft.com/office/officeart/2005/8/layout/vList5"/>
    <dgm:cxn modelId="{C2D2247D-5EEB-4320-A319-688D6AA9E836}" type="presOf" srcId="{5BADAA3F-A3AB-46D2-8C0F-FE9E18A3816B}" destId="{4660B603-6618-4FC5-8BBD-22E4FECBB541}" srcOrd="0" destOrd="4" presId="urn:microsoft.com/office/officeart/2005/8/layout/vList5"/>
    <dgm:cxn modelId="{3B9B0E83-7EAF-4F95-AAFC-D5796C3798CB}" srcId="{B4A9BFB3-7CF7-4263-944C-C4FA1A2CFDAF}" destId="{63CA1439-45C6-4377-B35A-25B8FC771566}" srcOrd="0" destOrd="0" parTransId="{D9587658-116F-4404-9808-CBF290FE83BF}" sibTransId="{6A109410-F03E-46CD-865A-FBCFDF185F6C}"/>
    <dgm:cxn modelId="{B583828A-4AF1-46FA-9B47-C5B4767B7C07}" type="presOf" srcId="{B4A9BFB3-7CF7-4263-944C-C4FA1A2CFDAF}" destId="{82619F10-07BD-49CF-9C36-AF9B55FFD866}" srcOrd="0" destOrd="0" presId="urn:microsoft.com/office/officeart/2005/8/layout/vList5"/>
    <dgm:cxn modelId="{26B7EF93-A7DA-4168-AFB6-F03776867C5F}" type="presOf" srcId="{E032DC40-E5B8-4DA4-9C08-E1D959F87EFE}" destId="{4660B603-6618-4FC5-8BBD-22E4FECBB541}" srcOrd="0" destOrd="5" presId="urn:microsoft.com/office/officeart/2005/8/layout/vList5"/>
    <dgm:cxn modelId="{61573C94-4954-4685-9EE7-6FDE88C163D9}" type="presOf" srcId="{C2F274D3-BFF7-41BA-8108-ABB20278E69F}" destId="{B00C61E5-A2BA-4BAB-BB85-FA6AD59FC2C9}" srcOrd="0" destOrd="10" presId="urn:microsoft.com/office/officeart/2005/8/layout/vList5"/>
    <dgm:cxn modelId="{D60E7197-5723-47AD-A818-730CEA8E3CC7}" srcId="{7C92A644-7ACE-4FE1-BFA2-BB661633A763}" destId="{274007C4-0767-46B4-8A5D-79D937E8CC4D}" srcOrd="0" destOrd="0" parTransId="{2013BDB1-86CB-4BAF-9F68-FCB82CA727DB}" sibTransId="{7B03DF04-E886-4963-A109-119B6E8BE0A9}"/>
    <dgm:cxn modelId="{91608498-4A3F-42EA-A244-824ABB2E51CA}" srcId="{7C92A644-7ACE-4FE1-BFA2-BB661633A763}" destId="{C2F274D3-BFF7-41BA-8108-ABB20278E69F}" srcOrd="10" destOrd="0" parTransId="{256CEA8E-AA9C-4D4E-BDB7-5715EC552A23}" sibTransId="{82AC8492-5B11-4239-A46E-CD5147597BAE}"/>
    <dgm:cxn modelId="{1870CA9B-864D-499F-87CC-3DED3B238CC6}" type="presOf" srcId="{FD30BC1B-E022-4B9B-8274-178305AA65C7}" destId="{4660B603-6618-4FC5-8BBD-22E4FECBB541}" srcOrd="0" destOrd="1" presId="urn:microsoft.com/office/officeart/2005/8/layout/vList5"/>
    <dgm:cxn modelId="{76D1B8A5-4752-40AC-969E-CA3558873135}" type="presOf" srcId="{B05796DD-37A1-4F41-8F71-F236E611EAD3}" destId="{B00C61E5-A2BA-4BAB-BB85-FA6AD59FC2C9}" srcOrd="0" destOrd="7" presId="urn:microsoft.com/office/officeart/2005/8/layout/vList5"/>
    <dgm:cxn modelId="{FFBB59AC-CB82-40EE-82E8-B235556D107E}" srcId="{58784702-B8D1-42D7-9E35-A074CC999375}" destId="{B4A9BFB3-7CF7-4263-944C-C4FA1A2CFDAF}" srcOrd="0" destOrd="0" parTransId="{53B5E7DE-E8C3-4D5B-97E7-8F4E8015DE46}" sibTransId="{EE400578-BDF8-4005-AB90-687EF9AE2CFA}"/>
    <dgm:cxn modelId="{11057EAD-26C7-4BC1-B7CC-1AF4DB6F6106}" srcId="{7C92A644-7ACE-4FE1-BFA2-BB661633A763}" destId="{10D62E2C-5F7C-4E85-A91C-E2C2C0810C51}" srcOrd="1" destOrd="0" parTransId="{CFAB59F9-FB82-4FA8-AFB6-BD872D16B50E}" sibTransId="{D39D5E28-6C75-49C3-BCED-5603DD139DCF}"/>
    <dgm:cxn modelId="{CADCF8BA-9EFB-4781-ACA6-0D232FF23AA0}" srcId="{7C92A644-7ACE-4FE1-BFA2-BB661633A763}" destId="{7AE292CA-CB98-4295-BFC0-565E543C7DE5}" srcOrd="9" destOrd="0" parTransId="{0BCAA8CD-95F2-47F9-800D-1FADBF82B463}" sibTransId="{F7CEDAFA-D1A0-443B-ABB9-34B05583A150}"/>
    <dgm:cxn modelId="{E653F0CD-F37A-450C-AE2E-D6DBA99AB2EC}" srcId="{B4A9BFB3-7CF7-4263-944C-C4FA1A2CFDAF}" destId="{5BADAA3F-A3AB-46D2-8C0F-FE9E18A3816B}" srcOrd="4" destOrd="0" parTransId="{82EC0072-2211-4592-ABFF-D0EAFD924BFA}" sibTransId="{F2FECAEA-D2B8-49F4-AC94-6886E043893B}"/>
    <dgm:cxn modelId="{10BEF1CE-B055-491B-90C6-5EB4DEBB5761}" srcId="{B4A9BFB3-7CF7-4263-944C-C4FA1A2CFDAF}" destId="{E032DC40-E5B8-4DA4-9C08-E1D959F87EFE}" srcOrd="5" destOrd="0" parTransId="{2828F24D-6973-4360-BA33-B0F08512AF22}" sibTransId="{DFC3F7B6-9CDB-4FA6-81C4-6D4412773B22}"/>
    <dgm:cxn modelId="{CEBAA6DB-E5ED-4C3B-A498-5DD0236F5373}" type="presOf" srcId="{EFE1B04A-39DD-4E09-8BDE-B9BB3F84D3FB}" destId="{B00C61E5-A2BA-4BAB-BB85-FA6AD59FC2C9}" srcOrd="0" destOrd="4" presId="urn:microsoft.com/office/officeart/2005/8/layout/vList5"/>
    <dgm:cxn modelId="{271847DC-A6D6-46E7-808F-3809D556498C}" type="presOf" srcId="{274007C4-0767-46B4-8A5D-79D937E8CC4D}" destId="{B00C61E5-A2BA-4BAB-BB85-FA6AD59FC2C9}" srcOrd="0" destOrd="0" presId="urn:microsoft.com/office/officeart/2005/8/layout/vList5"/>
    <dgm:cxn modelId="{A7F113E1-CFC3-460B-819B-791F5F36E945}" type="presOf" srcId="{88729528-F06A-4695-AFB2-92C3E144623E}" destId="{4660B603-6618-4FC5-8BBD-22E4FECBB541}" srcOrd="0" destOrd="2" presId="urn:microsoft.com/office/officeart/2005/8/layout/vList5"/>
    <dgm:cxn modelId="{6167CBE6-CA64-4ED2-B8CB-78E3D8474644}" srcId="{B4A9BFB3-7CF7-4263-944C-C4FA1A2CFDAF}" destId="{FD30BC1B-E022-4B9B-8274-178305AA65C7}" srcOrd="1" destOrd="0" parTransId="{C7A97360-23F8-4357-A7FD-DA68451655FF}" sibTransId="{5B6446D8-E825-427E-A27A-F72A36310B36}"/>
    <dgm:cxn modelId="{713C8FE7-F31E-4B51-BB2D-2FE72D3D02AE}" type="presOf" srcId="{7C92A644-7ACE-4FE1-BFA2-BB661633A763}" destId="{FCA575E5-982C-46D6-A7ED-2746CE8E5E58}" srcOrd="0" destOrd="0" presId="urn:microsoft.com/office/officeart/2005/8/layout/vList5"/>
    <dgm:cxn modelId="{27D240E9-9F67-483E-9130-7118E2EB4504}" type="presOf" srcId="{10D62E2C-5F7C-4E85-A91C-E2C2C0810C51}" destId="{B00C61E5-A2BA-4BAB-BB85-FA6AD59FC2C9}" srcOrd="0" destOrd="1" presId="urn:microsoft.com/office/officeart/2005/8/layout/vList5"/>
    <dgm:cxn modelId="{EC5668EC-96EF-4EF5-8D9A-F790AD94AE6C}" type="presOf" srcId="{58784702-B8D1-42D7-9E35-A074CC999375}" destId="{E9347D3E-9EB2-432C-921E-D181BD29FF3E}" srcOrd="0" destOrd="0" presId="urn:microsoft.com/office/officeart/2005/8/layout/vList5"/>
    <dgm:cxn modelId="{8665F0ED-3ED3-4FCA-B134-247691856C6B}" srcId="{7C92A644-7ACE-4FE1-BFA2-BB661633A763}" destId="{B05796DD-37A1-4F41-8F71-F236E611EAD3}" srcOrd="7" destOrd="0" parTransId="{2D7CA4A7-8FBD-406C-BF63-1CE087400DF6}" sibTransId="{FA85C8B1-461A-4B19-AA26-3E8B892BA57F}"/>
    <dgm:cxn modelId="{610DC2F8-8E6E-4C82-A1C1-C69CD62E8E71}" srcId="{7C92A644-7ACE-4FE1-BFA2-BB661633A763}" destId="{163C8A56-EBE9-4021-817F-CF521B696D1E}" srcOrd="5" destOrd="0" parTransId="{1CF72C75-99AD-4B9F-A9FA-8699C2E6F430}" sibTransId="{1808202A-3783-4F86-A7E2-2923C08DE001}"/>
    <dgm:cxn modelId="{3DAD05FA-4214-4DAE-B9D4-4F1D97C9665B}" srcId="{B4A9BFB3-7CF7-4263-944C-C4FA1A2CFDAF}" destId="{88729528-F06A-4695-AFB2-92C3E144623E}" srcOrd="2" destOrd="0" parTransId="{CFD4423A-9D59-45D7-962F-91B55F252035}" sibTransId="{2ED543B5-FCE8-488B-999B-EB08983707A7}"/>
    <dgm:cxn modelId="{94DD66FB-1C64-4B5D-8FE6-E8D93F5650F9}" type="presOf" srcId="{7AE292CA-CB98-4295-BFC0-565E543C7DE5}" destId="{B00C61E5-A2BA-4BAB-BB85-FA6AD59FC2C9}" srcOrd="0" destOrd="9" presId="urn:microsoft.com/office/officeart/2005/8/layout/vList5"/>
    <dgm:cxn modelId="{371D851E-5165-4EB9-8C3F-697B559253C3}" type="presParOf" srcId="{E9347D3E-9EB2-432C-921E-D181BD29FF3E}" destId="{FDBF1B14-A362-4C61-8E48-ADB8AC1B54EC}" srcOrd="0" destOrd="0" presId="urn:microsoft.com/office/officeart/2005/8/layout/vList5"/>
    <dgm:cxn modelId="{7E485298-5887-40E0-A924-E6E1EEF65B82}" type="presParOf" srcId="{FDBF1B14-A362-4C61-8E48-ADB8AC1B54EC}" destId="{82619F10-07BD-49CF-9C36-AF9B55FFD866}" srcOrd="0" destOrd="0" presId="urn:microsoft.com/office/officeart/2005/8/layout/vList5"/>
    <dgm:cxn modelId="{061E8888-4447-46E3-B848-021E346EB4E8}" type="presParOf" srcId="{FDBF1B14-A362-4C61-8E48-ADB8AC1B54EC}" destId="{4660B603-6618-4FC5-8BBD-22E4FECBB541}" srcOrd="1" destOrd="0" presId="urn:microsoft.com/office/officeart/2005/8/layout/vList5"/>
    <dgm:cxn modelId="{B4FBC467-8B39-4A09-96D9-CDEC40ECAD9A}" type="presParOf" srcId="{E9347D3E-9EB2-432C-921E-D181BD29FF3E}" destId="{E7F208E8-20B3-487A-B685-CF723BD6D4A3}" srcOrd="1" destOrd="0" presId="urn:microsoft.com/office/officeart/2005/8/layout/vList5"/>
    <dgm:cxn modelId="{A7663B7F-E059-4177-8C5B-F5AD2A67DE7A}" type="presParOf" srcId="{E9347D3E-9EB2-432C-921E-D181BD29FF3E}" destId="{75A2C478-404A-4201-A749-2605E373FB11}" srcOrd="2" destOrd="0" presId="urn:microsoft.com/office/officeart/2005/8/layout/vList5"/>
    <dgm:cxn modelId="{65BA5010-F093-4876-BD6E-BA3B1DBC3203}" type="presParOf" srcId="{75A2C478-404A-4201-A749-2605E373FB11}" destId="{FCA575E5-982C-46D6-A7ED-2746CE8E5E58}" srcOrd="0" destOrd="0" presId="urn:microsoft.com/office/officeart/2005/8/layout/vList5"/>
    <dgm:cxn modelId="{F726EC2A-E606-4CB8-AD08-DC45864AA602}" type="presParOf" srcId="{75A2C478-404A-4201-A749-2605E373FB11}" destId="{B00C61E5-A2BA-4BAB-BB85-FA6AD59FC2C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70C56-A068-4FB0-B35D-357EFCAD57FA}">
      <dsp:nvSpPr>
        <dsp:cNvPr id="0" name=""/>
        <dsp:cNvSpPr/>
      </dsp:nvSpPr>
      <dsp:spPr bwMode="auto">
        <a:xfrm>
          <a:off x="0" y="0"/>
          <a:ext cx="11301917" cy="1850099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3600" kern="1200" dirty="0">
              <a:solidFill>
                <a:schemeClr val="accent1">
                  <a:lumMod val="50000"/>
                </a:schemeClr>
              </a:solidFill>
              <a:latin typeface="Liberation Serif"/>
            </a:rPr>
            <a:t>Профилактика и учет задолженности, досудебный (претензионный) этап</a:t>
          </a:r>
          <a:endParaRPr sz="36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445393" y="0"/>
        <a:ext cx="8856523" cy="1850099"/>
      </dsp:txXfrm>
    </dsp:sp>
    <dsp:sp modelId="{7184BCEE-0994-425D-BECC-15D7B71B84A7}">
      <dsp:nvSpPr>
        <dsp:cNvPr id="0" name=""/>
        <dsp:cNvSpPr/>
      </dsp:nvSpPr>
      <dsp:spPr bwMode="auto">
        <a:xfrm>
          <a:off x="185009" y="185009"/>
          <a:ext cx="2260383" cy="14800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tretch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C9FD2-803F-4D26-B7C5-50679FD3CECA}">
      <dsp:nvSpPr>
        <dsp:cNvPr id="0" name=""/>
        <dsp:cNvSpPr/>
      </dsp:nvSpPr>
      <dsp:spPr bwMode="auto">
        <a:xfrm>
          <a:off x="0" y="2035108"/>
          <a:ext cx="11301917" cy="185009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3600" kern="1200" dirty="0">
              <a:solidFill>
                <a:schemeClr val="accent1">
                  <a:lumMod val="50000"/>
                </a:schemeClr>
              </a:solidFill>
              <a:latin typeface="Liberation Serif"/>
            </a:rPr>
            <a:t>Ограничение коммунальных ресурсов</a:t>
          </a:r>
          <a:endParaRPr sz="36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445393" y="2035108"/>
        <a:ext cx="8856523" cy="1850099"/>
      </dsp:txXfrm>
    </dsp:sp>
    <dsp:sp modelId="{488DF3F1-0832-47C6-AA3D-68C74691E261}">
      <dsp:nvSpPr>
        <dsp:cNvPr id="0" name=""/>
        <dsp:cNvSpPr/>
      </dsp:nvSpPr>
      <dsp:spPr bwMode="auto">
        <a:xfrm>
          <a:off x="235665" y="2220118"/>
          <a:ext cx="2260383" cy="14800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tretch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653B3-8DB9-4E07-A4D8-4472E170485C}">
      <dsp:nvSpPr>
        <dsp:cNvPr id="0" name=""/>
        <dsp:cNvSpPr/>
      </dsp:nvSpPr>
      <dsp:spPr bwMode="auto">
        <a:xfrm>
          <a:off x="0" y="3838992"/>
          <a:ext cx="11301917" cy="185009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sz="65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445393" y="3838992"/>
        <a:ext cx="8856523" cy="1850099"/>
      </dsp:txXfrm>
    </dsp:sp>
    <dsp:sp modelId="{5B1D5B49-CF33-46A7-8DD8-B7FCADBE728A}">
      <dsp:nvSpPr>
        <dsp:cNvPr id="0" name=""/>
        <dsp:cNvSpPr/>
      </dsp:nvSpPr>
      <dsp:spPr bwMode="auto">
        <a:xfrm>
          <a:off x="185009" y="4255227"/>
          <a:ext cx="2260383" cy="14800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 t="890" b="890"/>
          <a:stretch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8A782-6E74-459D-828A-B988022054F5}">
      <dsp:nvSpPr>
        <dsp:cNvPr id="0" name=""/>
        <dsp:cNvSpPr/>
      </dsp:nvSpPr>
      <dsp:spPr bwMode="auto">
        <a:xfrm rot="5400000">
          <a:off x="2367" y="146881"/>
          <a:ext cx="952087" cy="666461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 dirty="0"/>
            <a:t>1</a:t>
          </a:r>
          <a:endParaRPr kern="1200" dirty="0"/>
        </a:p>
      </dsp:txBody>
      <dsp:txXfrm rot="-5400000">
        <a:off x="145181" y="337299"/>
        <a:ext cx="666461" cy="285626"/>
      </dsp:txXfrm>
    </dsp:sp>
    <dsp:sp modelId="{4BD48717-24CB-4F71-A835-E8D6200C957A}">
      <dsp:nvSpPr>
        <dsp:cNvPr id="0" name=""/>
        <dsp:cNvSpPr/>
      </dsp:nvSpPr>
      <dsp:spPr bwMode="auto">
        <a:xfrm rot="5400000">
          <a:off x="5484125" y="-4357344"/>
          <a:ext cx="618857" cy="93416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1" kern="1200" dirty="0">
              <a:solidFill>
                <a:srgbClr val="003264"/>
              </a:solidFill>
              <a:latin typeface="Liberation Serif"/>
            </a:rPr>
            <a:t>Получить уведомление от МЭС</a:t>
          </a:r>
        </a:p>
      </dsp:txBody>
      <dsp:txXfrm rot="-5400000">
        <a:off x="1122713" y="34278"/>
        <a:ext cx="9311472" cy="558437"/>
      </dsp:txXfrm>
    </dsp:sp>
    <dsp:sp modelId="{DBFB716C-0F49-4347-B4A8-E446C6946E5B}">
      <dsp:nvSpPr>
        <dsp:cNvPr id="0" name=""/>
        <dsp:cNvSpPr/>
      </dsp:nvSpPr>
      <dsp:spPr bwMode="auto">
        <a:xfrm rot="5400000">
          <a:off x="-153665" y="1396493"/>
          <a:ext cx="1264153" cy="666461"/>
        </a:xfrm>
        <a:prstGeom prst="chevron">
          <a:avLst/>
        </a:prstGeom>
        <a:solidFill>
          <a:schemeClr val="accent1">
            <a:shade val="80000"/>
            <a:hueOff val="67816"/>
            <a:satOff val="1294"/>
            <a:lumOff val="5714"/>
            <a:alphaOff val="0"/>
          </a:schemeClr>
        </a:solidFill>
        <a:ln w="12700" cap="flat" cmpd="sng" algn="ctr">
          <a:solidFill>
            <a:schemeClr val="accent1">
              <a:shade val="80000"/>
              <a:hueOff val="67816"/>
              <a:satOff val="1294"/>
              <a:lumOff val="57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/>
            <a:t>2</a:t>
          </a:r>
          <a:endParaRPr kern="1200"/>
        </a:p>
      </dsp:txBody>
      <dsp:txXfrm rot="-5400000">
        <a:off x="145182" y="1430878"/>
        <a:ext cx="666461" cy="597692"/>
      </dsp:txXfrm>
    </dsp:sp>
    <dsp:sp modelId="{BF6BD63E-95E3-4FD3-9079-9E4635826304}">
      <dsp:nvSpPr>
        <dsp:cNvPr id="0" name=""/>
        <dsp:cNvSpPr/>
      </dsp:nvSpPr>
      <dsp:spPr bwMode="auto">
        <a:xfrm rot="5400000">
          <a:off x="5898896" y="-3927474"/>
          <a:ext cx="1407534" cy="109811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1" kern="1200" dirty="0">
              <a:solidFill>
                <a:srgbClr val="003264"/>
              </a:solidFill>
              <a:latin typeface="Liberation Serif"/>
            </a:rPr>
            <a:t>Уведомить должников (4 способа):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0" kern="1200" dirty="0">
              <a:solidFill>
                <a:srgbClr val="003264"/>
              </a:solidFill>
              <a:latin typeface="Liberation Serif"/>
            </a:rPr>
            <a:t>по почте заказным письмом (с уведомлением о вручении)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0" kern="1200" dirty="0">
              <a:solidFill>
                <a:srgbClr val="003264"/>
              </a:solidFill>
              <a:latin typeface="Liberation Serif"/>
            </a:rPr>
            <a:t>вручения Садоводу-должнику под расписку (с указанием ФИО, даты получения и подписи)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0" kern="1200" dirty="0">
              <a:solidFill>
                <a:srgbClr val="003264"/>
              </a:solidFill>
              <a:latin typeface="Liberation Serif"/>
            </a:rPr>
            <a:t>путем направления сообщения по электронной почте на адрес электронной почты, предоставленный Садоводом-должником и указанный в договоре между СНТ и таким садоводом</a:t>
          </a:r>
          <a:endParaRPr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0" kern="1200" dirty="0">
              <a:solidFill>
                <a:srgbClr val="003264"/>
              </a:solidFill>
              <a:latin typeface="Liberation Serif"/>
            </a:rPr>
            <a:t>путем включения в платежный документ текста соответствующего предупреждения (уведомления) </a:t>
          </a:r>
          <a:r>
            <a:rPr lang="ru-RU" sz="1600" b="0" i="1" kern="1200" dirty="0">
              <a:solidFill>
                <a:srgbClr val="003264"/>
              </a:solidFill>
              <a:latin typeface="Liberation Serif"/>
            </a:rPr>
            <a:t>(электронный вид и бумажный носитель)</a:t>
          </a:r>
          <a:endParaRPr lang="ru-RU" sz="1600" b="0" kern="1200" dirty="0">
            <a:solidFill>
              <a:srgbClr val="003264"/>
            </a:solidFill>
            <a:latin typeface="Liberation Serif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600" kern="1200" dirty="0"/>
        </a:p>
      </dsp:txBody>
      <dsp:txXfrm rot="-5400000">
        <a:off x="1112080" y="928052"/>
        <a:ext cx="10912457" cy="1270114"/>
      </dsp:txXfrm>
    </dsp:sp>
    <dsp:sp modelId="{0CB2E1FA-B074-417E-9424-461E7B84EC06}">
      <dsp:nvSpPr>
        <dsp:cNvPr id="0" name=""/>
        <dsp:cNvSpPr/>
      </dsp:nvSpPr>
      <dsp:spPr bwMode="auto">
        <a:xfrm rot="5400000">
          <a:off x="2367" y="2515613"/>
          <a:ext cx="952087" cy="666461"/>
        </a:xfrm>
        <a:prstGeom prst="chevron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2700" cap="flat" cmpd="sng" algn="ctr">
          <a:solidFill>
            <a:schemeClr val="accent1">
              <a:shade val="80000"/>
              <a:hueOff val="135632"/>
              <a:satOff val="2588"/>
              <a:lumOff val="114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/>
            <a:t>3</a:t>
          </a:r>
          <a:endParaRPr kern="1200"/>
        </a:p>
      </dsp:txBody>
      <dsp:txXfrm rot="-5400000">
        <a:off x="145181" y="2706031"/>
        <a:ext cx="666461" cy="285626"/>
      </dsp:txXfrm>
    </dsp:sp>
    <dsp:sp modelId="{572675F7-C86F-4F4B-A50C-2C0CC8F16483}">
      <dsp:nvSpPr>
        <dsp:cNvPr id="0" name=""/>
        <dsp:cNvSpPr/>
      </dsp:nvSpPr>
      <dsp:spPr bwMode="auto">
        <a:xfrm rot="5400000">
          <a:off x="6185421" y="-2818430"/>
          <a:ext cx="834485" cy="110013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1" i="0" kern="1200" dirty="0">
              <a:solidFill>
                <a:srgbClr val="003264"/>
              </a:solidFill>
              <a:latin typeface="Liberation Serif"/>
            </a:rPr>
            <a:t>Направить сведения в МЭС </a:t>
          </a:r>
          <a:r>
            <a:rPr lang="ru-RU" sz="1600" b="0" i="0" kern="1200" dirty="0">
              <a:solidFill>
                <a:srgbClr val="003264"/>
              </a:solidFill>
              <a:latin typeface="Liberation Serif"/>
            </a:rPr>
            <a:t>сведений о платёжной дисциплине садоводов и проведённых/планируемых к проведению мероприятий по ограничению режима потребления</a:t>
          </a:r>
        </a:p>
      </dsp:txBody>
      <dsp:txXfrm rot="-5400000">
        <a:off x="1102004" y="2305723"/>
        <a:ext cx="10960583" cy="753013"/>
      </dsp:txXfrm>
    </dsp:sp>
    <dsp:sp modelId="{ED696B44-A518-4C8C-A950-76DA375CCA80}">
      <dsp:nvSpPr>
        <dsp:cNvPr id="0" name=""/>
        <dsp:cNvSpPr/>
      </dsp:nvSpPr>
      <dsp:spPr bwMode="auto">
        <a:xfrm rot="5400000">
          <a:off x="2367" y="3553936"/>
          <a:ext cx="952087" cy="666461"/>
        </a:xfrm>
        <a:prstGeom prst="chevron">
          <a:avLst/>
        </a:prstGeom>
        <a:solidFill>
          <a:schemeClr val="accent1">
            <a:shade val="80000"/>
            <a:hueOff val="203448"/>
            <a:satOff val="3881"/>
            <a:lumOff val="17141"/>
            <a:alphaOff val="0"/>
          </a:schemeClr>
        </a:solidFill>
        <a:ln w="12700" cap="flat" cmpd="sng" algn="ctr">
          <a:solidFill>
            <a:schemeClr val="accent1">
              <a:shade val="80000"/>
              <a:hueOff val="203448"/>
              <a:satOff val="3881"/>
              <a:lumOff val="171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/>
            <a:t>4</a:t>
          </a:r>
          <a:endParaRPr kern="1200"/>
        </a:p>
      </dsp:txBody>
      <dsp:txXfrm rot="-5400000">
        <a:off x="145181" y="3744354"/>
        <a:ext cx="666461" cy="285626"/>
      </dsp:txXfrm>
    </dsp:sp>
    <dsp:sp modelId="{A724C5F2-5C8E-491F-A96D-2256A4FAEC8C}">
      <dsp:nvSpPr>
        <dsp:cNvPr id="0" name=""/>
        <dsp:cNvSpPr/>
      </dsp:nvSpPr>
      <dsp:spPr bwMode="auto">
        <a:xfrm rot="5400000">
          <a:off x="5993530" y="-1536974"/>
          <a:ext cx="984954" cy="105150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1" kern="1200" dirty="0">
              <a:solidFill>
                <a:srgbClr val="003264"/>
              </a:solidFill>
              <a:latin typeface="Liberation Serif"/>
            </a:rPr>
            <a:t>Разработать организационно-технические меры</a:t>
          </a:r>
          <a:endParaRPr lang="ru-RU" sz="1600" b="0" kern="1200" dirty="0">
            <a:solidFill>
              <a:srgbClr val="003264"/>
            </a:solidFill>
            <a:latin typeface="Liberation Serif"/>
          </a:endParaRPr>
        </a:p>
      </dsp:txBody>
      <dsp:txXfrm rot="-5400000">
        <a:off x="1228482" y="3276155"/>
        <a:ext cx="10466971" cy="888792"/>
      </dsp:txXfrm>
    </dsp:sp>
    <dsp:sp modelId="{03D71FF6-1374-48F6-9004-2FFA01C5497A}">
      <dsp:nvSpPr>
        <dsp:cNvPr id="0" name=""/>
        <dsp:cNvSpPr/>
      </dsp:nvSpPr>
      <dsp:spPr bwMode="auto">
        <a:xfrm rot="5400000">
          <a:off x="2367" y="4454624"/>
          <a:ext cx="952087" cy="666461"/>
        </a:xfrm>
        <a:prstGeom prst="chevron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/>
            <a:t>5</a:t>
          </a:r>
        </a:p>
      </dsp:txBody>
      <dsp:txXfrm rot="-5400000">
        <a:off x="145181" y="4645042"/>
        <a:ext cx="666461" cy="285626"/>
      </dsp:txXfrm>
    </dsp:sp>
    <dsp:sp modelId="{6484EC24-1AD7-40BE-8266-EEECCD717C42}">
      <dsp:nvSpPr>
        <dsp:cNvPr id="0" name=""/>
        <dsp:cNvSpPr/>
      </dsp:nvSpPr>
      <dsp:spPr bwMode="auto">
        <a:xfrm rot="5400000">
          <a:off x="6074698" y="-532171"/>
          <a:ext cx="709686" cy="1030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600" b="1" kern="1200" dirty="0">
              <a:solidFill>
                <a:srgbClr val="003264"/>
              </a:solidFill>
              <a:latin typeface="Liberation Serif"/>
            </a:rPr>
            <a:t>Ввести ограничение</a:t>
          </a:r>
        </a:p>
      </dsp:txBody>
      <dsp:txXfrm rot="-5400000">
        <a:off x="1276130" y="4301041"/>
        <a:ext cx="10272178" cy="6403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1D370-942F-488E-B401-FB26F628E263}">
      <dsp:nvSpPr>
        <dsp:cNvPr id="0" name=""/>
        <dsp:cNvSpPr/>
      </dsp:nvSpPr>
      <dsp:spPr bwMode="auto">
        <a:xfrm>
          <a:off x="0" y="-49261"/>
          <a:ext cx="6990805" cy="13191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b="0" u="none" kern="1200" dirty="0">
              <a:latin typeface="Liberation Serif"/>
              <a:ea typeface="Calibri"/>
              <a:cs typeface="Arial"/>
            </a:rPr>
            <a:t>Ограничение</a:t>
          </a:r>
          <a:r>
            <a:rPr lang="ru-RU" sz="1800" u="none" kern="1200" dirty="0">
              <a:latin typeface="Liberation Serif"/>
              <a:ea typeface="Calibri"/>
              <a:cs typeface="Arial"/>
            </a:rPr>
            <a:t> проводится силами СНТ вне зависимости от получения или не получения МЭС информации о платежной дисциплине членов товарищества</a:t>
          </a:r>
          <a:endParaRPr lang="ru-RU" sz="1800" u="none" kern="1200" dirty="0">
            <a:latin typeface="Liberation Serif"/>
            <a:cs typeface="Arial"/>
          </a:endParaRPr>
        </a:p>
      </dsp:txBody>
      <dsp:txXfrm>
        <a:off x="38638" y="-10623"/>
        <a:ext cx="5455824" cy="1241914"/>
      </dsp:txXfrm>
    </dsp:sp>
    <dsp:sp modelId="{B06DA5CD-CFFC-497C-A9B2-DD4106E11A49}">
      <dsp:nvSpPr>
        <dsp:cNvPr id="0" name=""/>
        <dsp:cNvSpPr/>
      </dsp:nvSpPr>
      <dsp:spPr bwMode="auto">
        <a:xfrm>
          <a:off x="568771" y="1458299"/>
          <a:ext cx="6990805" cy="11246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b="0" kern="1200" dirty="0">
              <a:latin typeface="Liberation Serif"/>
              <a:cs typeface="Arial"/>
            </a:rPr>
            <a:t>Инспектор МЭС присутствует при введении ограничения и составляет акт  о введении ограничения или акт отказа от самоограничения </a:t>
          </a:r>
          <a:endParaRPr b="0" kern="1200" dirty="0"/>
        </a:p>
      </dsp:txBody>
      <dsp:txXfrm>
        <a:off x="601711" y="1491239"/>
        <a:ext cx="5481972" cy="1058769"/>
      </dsp:txXfrm>
    </dsp:sp>
    <dsp:sp modelId="{B7E08E8C-33DF-4003-A810-70B8F07F1A86}">
      <dsp:nvSpPr>
        <dsp:cNvPr id="0" name=""/>
        <dsp:cNvSpPr/>
      </dsp:nvSpPr>
      <dsp:spPr bwMode="auto">
        <a:xfrm>
          <a:off x="1145443" y="2722820"/>
          <a:ext cx="6990805" cy="14015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b="0" kern="1200" dirty="0">
              <a:latin typeface="Liberation Serif"/>
              <a:ea typeface="Calibri"/>
              <a:cs typeface="Arial"/>
            </a:rPr>
            <a:t>В Акте обязательно указываются данные по договору энергоснабжения, номер и марка общего прибора учета СНТ/ДНТ с формулировкой «потребление ограничено»</a:t>
          </a:r>
        </a:p>
      </dsp:txBody>
      <dsp:txXfrm>
        <a:off x="1186494" y="2763871"/>
        <a:ext cx="5474488" cy="1319497"/>
      </dsp:txXfrm>
    </dsp:sp>
    <dsp:sp modelId="{27296E41-547F-4F51-B7EE-937AA652F927}">
      <dsp:nvSpPr>
        <dsp:cNvPr id="0" name=""/>
        <dsp:cNvSpPr/>
      </dsp:nvSpPr>
      <dsp:spPr bwMode="auto">
        <a:xfrm>
          <a:off x="1707434" y="4344617"/>
          <a:ext cx="6990805" cy="15162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b="0" u="none" kern="1200" dirty="0">
              <a:latin typeface="Liberation Serif"/>
              <a:ea typeface="Calibri"/>
              <a:cs typeface="Arial"/>
            </a:rPr>
            <a:t>В акте обязательно наличие двух подписей: председателя или имеющего доверенность уполномоченного лица и электрика СНТ (одной подписи недостаточно)</a:t>
          </a:r>
          <a:endParaRPr lang="ru-RU" sz="1800" b="0" u="none" kern="1200" dirty="0">
            <a:latin typeface="Liberation Serif"/>
            <a:cs typeface="Arial"/>
          </a:endParaRPr>
        </a:p>
      </dsp:txBody>
      <dsp:txXfrm>
        <a:off x="1751843" y="4389026"/>
        <a:ext cx="5459034" cy="1427419"/>
      </dsp:txXfrm>
    </dsp:sp>
    <dsp:sp modelId="{B6855CA4-F134-4B4D-A7BB-7B2E9082C760}">
      <dsp:nvSpPr>
        <dsp:cNvPr id="0" name=""/>
        <dsp:cNvSpPr/>
      </dsp:nvSpPr>
      <dsp:spPr bwMode="auto">
        <a:xfrm>
          <a:off x="6041573" y="961117"/>
          <a:ext cx="857473" cy="85747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1800" kern="1200">
            <a:latin typeface="Arial"/>
            <a:cs typeface="Arial"/>
          </a:endParaRPr>
        </a:p>
      </dsp:txBody>
      <dsp:txXfrm>
        <a:off x="6234504" y="961117"/>
        <a:ext cx="471611" cy="645248"/>
      </dsp:txXfrm>
    </dsp:sp>
    <dsp:sp modelId="{D9C98C2E-63ED-4397-9D4C-564B84CF1B9B}">
      <dsp:nvSpPr>
        <dsp:cNvPr id="0" name=""/>
        <dsp:cNvSpPr/>
      </dsp:nvSpPr>
      <dsp:spPr bwMode="auto">
        <a:xfrm>
          <a:off x="6789570" y="2007168"/>
          <a:ext cx="857473" cy="85747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1800" kern="1200">
            <a:latin typeface="Arial"/>
            <a:cs typeface="Arial"/>
          </a:endParaRPr>
        </a:p>
      </dsp:txBody>
      <dsp:txXfrm>
        <a:off x="6982501" y="2007168"/>
        <a:ext cx="471611" cy="645248"/>
      </dsp:txXfrm>
    </dsp:sp>
    <dsp:sp modelId="{AFF47620-2B75-4067-9342-B27787452E8D}">
      <dsp:nvSpPr>
        <dsp:cNvPr id="0" name=""/>
        <dsp:cNvSpPr/>
      </dsp:nvSpPr>
      <dsp:spPr bwMode="auto">
        <a:xfrm>
          <a:off x="7273782" y="3915915"/>
          <a:ext cx="857473" cy="85747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3600" kern="1200"/>
        </a:p>
      </dsp:txBody>
      <dsp:txXfrm>
        <a:off x="7466713" y="3915915"/>
        <a:ext cx="471611" cy="6452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0B603-6618-4FC5-8BBD-22E4FECBB541}">
      <dsp:nvSpPr>
        <dsp:cNvPr id="0" name=""/>
        <dsp:cNvSpPr/>
      </dsp:nvSpPr>
      <dsp:spPr bwMode="auto">
        <a:xfrm rot="5400000">
          <a:off x="6013265" y="-3278953"/>
          <a:ext cx="2660485" cy="9445941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tx2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dirty="0">
              <a:solidFill>
                <a:srgbClr val="003264"/>
              </a:solidFill>
              <a:latin typeface="Liberation Serif"/>
            </a:rPr>
            <a:t>Правил предоставления коммунальных услуг собственникам и пользователям помещений в многоквартирных домах и жилых домов, утвержденные постановлением правительства РФ от 06.05.2011 № 354</a:t>
          </a:r>
          <a:endParaRPr lang="ru-RU" sz="1400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dirty="0">
              <a:solidFill>
                <a:srgbClr val="003264"/>
              </a:solidFill>
              <a:latin typeface="Liberation Serif"/>
            </a:rPr>
            <a:t>Федерального закона от 29.07.2017 № 217-ФЗ «О ведении гражданами садоводства и огородничества для собственных нужд и о внесении изменений в отдельные законодательные акты российской федерации» </a:t>
          </a:r>
          <a:endParaRPr lang="ru-RU" sz="1400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kern="120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dirty="0">
              <a:solidFill>
                <a:srgbClr val="003264"/>
              </a:solidFill>
              <a:latin typeface="Liberation Serif"/>
            </a:rPr>
            <a:t>Постановление правительства РФ от 28.01.2006 №47 «Об утверждении положения о признании помещения жилым помещением, жилого помещения непригодным для проживания, многоквартирного дома аварийным и подлежащим сносу или реконструкции, садового дома жилым домом и жилого дома садовым домом».</a:t>
          </a:r>
          <a:endParaRPr lang="ru-RU" sz="1400" kern="1200" dirty="0">
            <a:solidFill>
              <a:srgbClr val="003264"/>
            </a:solidFill>
            <a:latin typeface="Liberation Serif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100" kern="1200"/>
        </a:p>
      </dsp:txBody>
      <dsp:txXfrm rot="-5400000">
        <a:off x="2620537" y="243649"/>
        <a:ext cx="9316067" cy="2400737"/>
      </dsp:txXfrm>
    </dsp:sp>
    <dsp:sp modelId="{82619F10-07BD-49CF-9C36-AF9B55FFD866}">
      <dsp:nvSpPr>
        <dsp:cNvPr id="0" name=""/>
        <dsp:cNvSpPr/>
      </dsp:nvSpPr>
      <dsp:spPr bwMode="auto">
        <a:xfrm>
          <a:off x="578" y="72"/>
          <a:ext cx="2619958" cy="2887889"/>
        </a:xfrm>
        <a:prstGeom prst="roundRect">
          <a:avLst/>
        </a:prstGeom>
        <a:solidFill>
          <a:srgbClr val="FF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Нормы законодательства </a:t>
          </a:r>
          <a:endParaRPr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в части ограничения</a:t>
          </a:r>
          <a:endParaRPr kern="1200" dirty="0"/>
        </a:p>
      </dsp:txBody>
      <dsp:txXfrm>
        <a:off x="128474" y="127968"/>
        <a:ext cx="2364166" cy="2632097"/>
      </dsp:txXfrm>
    </dsp:sp>
    <dsp:sp modelId="{B00C61E5-A2BA-4BAB-BB85-FA6AD59FC2C9}">
      <dsp:nvSpPr>
        <dsp:cNvPr id="0" name=""/>
        <dsp:cNvSpPr/>
      </dsp:nvSpPr>
      <dsp:spPr bwMode="auto">
        <a:xfrm rot="5400000">
          <a:off x="6016660" y="-254228"/>
          <a:ext cx="2859402" cy="9489688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tx2">
              <a:lumMod val="7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cap="none" dirty="0">
              <a:solidFill>
                <a:srgbClr val="003264"/>
              </a:solidFill>
              <a:latin typeface="Liberation Serif"/>
              <a:cs typeface="Arial"/>
            </a:rPr>
            <a:t>Гражданский процессуальный кодекс Российской Федерации от 14.11.2002 N 138-ФЗ(ГПК РФ)</a:t>
          </a: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b="1" kern="120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cap="none">
              <a:solidFill>
                <a:srgbClr val="003264"/>
              </a:solidFill>
              <a:latin typeface="Liberation Serif"/>
              <a:cs typeface="Arial"/>
            </a:rPr>
            <a:t>Гражданский кодекс Российской Федерации от 30.11.1994 N 51-ФЗ (ГК РФ)</a:t>
          </a:r>
          <a:endParaRPr lang="ru-RU" sz="1400" b="1" kern="120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cap="none" dirty="0">
              <a:solidFill>
                <a:srgbClr val="003264"/>
              </a:solidFill>
              <a:latin typeface="Liberation Serif"/>
              <a:cs typeface="Arial"/>
            </a:rPr>
            <a:t>Налоговый кодекс Российской Федерации от 31.07.1998 N 146-ФЗ, (НК РФ)</a:t>
          </a: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b="1" kern="120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cap="none" dirty="0">
              <a:solidFill>
                <a:srgbClr val="003264"/>
              </a:solidFill>
              <a:latin typeface="Liberation Serif"/>
              <a:cs typeface="Arial"/>
            </a:rPr>
            <a:t>Федеральный закон от 02.10.2007 N 229-ФЗ «Об исполнительном Производстве»</a:t>
          </a: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ru-RU" sz="1400" b="1" kern="1200" cap="none" dirty="0">
              <a:solidFill>
                <a:srgbClr val="003264"/>
              </a:solidFill>
              <a:latin typeface="Liberation Serif"/>
              <a:cs typeface="Arial"/>
            </a:rPr>
            <a:t>Федеральный закон от 29.07.2017 N 217-ФЗ «О ведении гражданами садоводства и огородничества для собственных нужд и о внесении изменений в отдельные законодательные акты Российской Федерации».</a:t>
          </a:r>
          <a:endParaRPr lang="ru-RU" sz="1400" b="1" kern="1200" dirty="0">
            <a:solidFill>
              <a:srgbClr val="003264"/>
            </a:solidFill>
            <a:latin typeface="Liberation Serif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200" kern="1200">
            <a:solidFill>
              <a:srgbClr val="003264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ru-RU" sz="1200" kern="1200">
            <a:solidFill>
              <a:schemeClr val="tx1"/>
            </a:solidFill>
          </a:endParaRPr>
        </a:p>
      </dsp:txBody>
      <dsp:txXfrm rot="-5400000">
        <a:off x="2701518" y="3200499"/>
        <a:ext cx="9350103" cy="2580232"/>
      </dsp:txXfrm>
    </dsp:sp>
    <dsp:sp modelId="{FCA575E5-982C-46D6-A7ED-2746CE8E5E58}">
      <dsp:nvSpPr>
        <dsp:cNvPr id="0" name=""/>
        <dsp:cNvSpPr/>
      </dsp:nvSpPr>
      <dsp:spPr bwMode="auto">
        <a:xfrm>
          <a:off x="578" y="3032355"/>
          <a:ext cx="2700360" cy="2887889"/>
        </a:xfrm>
        <a:prstGeom prst="roundRect">
          <a:avLst/>
        </a:prstGeom>
        <a:solidFill>
          <a:srgbClr val="FF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Нормы </a:t>
          </a:r>
          <a:endParaRPr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законодательства </a:t>
          </a:r>
          <a:endParaRPr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в части </a:t>
          </a:r>
          <a:endParaRPr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  <a:defRPr/>
          </a:pPr>
          <a:r>
            <a:rPr lang="ru-RU" sz="1800" kern="1200" dirty="0">
              <a:latin typeface="Liberation Serif"/>
            </a:rPr>
            <a:t>судебной работы</a:t>
          </a:r>
          <a:endParaRPr kern="1200" dirty="0"/>
        </a:p>
      </dsp:txBody>
      <dsp:txXfrm>
        <a:off x="132399" y="3164176"/>
        <a:ext cx="2436718" cy="2624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5089" y="1237197"/>
            <a:ext cx="9990535" cy="2631887"/>
          </a:xfrm>
        </p:spPr>
        <p:txBody>
          <a:bodyPr anchor="b"/>
          <a:lstStyle>
            <a:lvl1pPr algn="ctr">
              <a:defRPr sz="65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5089" y="3970580"/>
            <a:ext cx="9990535" cy="1825171"/>
          </a:xfrm>
        </p:spPr>
        <p:txBody>
          <a:bodyPr/>
          <a:lstStyle>
            <a:lvl1pPr marL="0" indent="0" algn="ctr">
              <a:buNone/>
              <a:defRPr sz="2622"/>
            </a:lvl1pPr>
            <a:lvl2pPr marL="499537" indent="0" algn="ctr">
              <a:buNone/>
              <a:defRPr sz="2185"/>
            </a:lvl2pPr>
            <a:lvl3pPr marL="999073" indent="0" algn="ctr">
              <a:buNone/>
              <a:defRPr sz="1967"/>
            </a:lvl3pPr>
            <a:lvl4pPr marL="1498610" indent="0" algn="ctr">
              <a:buNone/>
              <a:defRPr sz="1748"/>
            </a:lvl4pPr>
            <a:lvl5pPr marL="1998147" indent="0" algn="ctr">
              <a:buNone/>
              <a:defRPr sz="1748"/>
            </a:lvl5pPr>
            <a:lvl6pPr marL="2497684" indent="0" algn="ctr">
              <a:buNone/>
              <a:defRPr sz="1748"/>
            </a:lvl6pPr>
            <a:lvl7pPr marL="2997220" indent="0" algn="ctr">
              <a:buNone/>
              <a:defRPr sz="1748"/>
            </a:lvl7pPr>
            <a:lvl8pPr marL="3496757" indent="0" algn="ctr">
              <a:buNone/>
              <a:defRPr sz="1748"/>
            </a:lvl8pPr>
            <a:lvl9pPr marL="3996294" indent="0" algn="ctr">
              <a:buNone/>
              <a:defRPr sz="174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DF68E2-58F2-4D09-BE8B-E3BD0653305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8FC5F6-F338-4AE4-BB23-26385BCFC42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3E31D-E2AB-40D1-8B51-AFA5AFEF3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9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861" y="1884670"/>
            <a:ext cx="11489115" cy="3144614"/>
          </a:xfrm>
        </p:spPr>
        <p:txBody>
          <a:bodyPr anchor="b"/>
          <a:lstStyle>
            <a:lvl1pPr>
              <a:defRPr sz="655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8861" y="5059034"/>
            <a:ext cx="11489115" cy="1653678"/>
          </a:xfrm>
        </p:spPr>
        <p:txBody>
          <a:bodyPr/>
          <a:lstStyle>
            <a:lvl1pPr marL="0" indent="0">
              <a:buNone/>
              <a:defRPr sz="2622">
                <a:solidFill>
                  <a:schemeClr val="tx1">
                    <a:tint val="75000"/>
                  </a:schemeClr>
                </a:solidFill>
              </a:defRPr>
            </a:lvl1pPr>
            <a:lvl2pPr marL="499537" indent="0">
              <a:buNone/>
              <a:defRPr sz="2185">
                <a:solidFill>
                  <a:schemeClr val="tx1">
                    <a:tint val="75000"/>
                  </a:schemeClr>
                </a:solidFill>
              </a:defRPr>
            </a:lvl2pPr>
            <a:lvl3pPr marL="999073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3pPr>
            <a:lvl4pPr marL="1498610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4pPr>
            <a:lvl5pPr marL="1998147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5pPr>
            <a:lvl6pPr marL="2497684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6pPr>
            <a:lvl7pPr marL="2997220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7pPr>
            <a:lvl8pPr marL="3496757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8pPr>
            <a:lvl9pPr marL="3996294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BB0C4-6273-4C6E-B9BD-2EDC30F1CD5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4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5799" y="2012414"/>
            <a:ext cx="5661303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43611" y="2012414"/>
            <a:ext cx="5661303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AB4D41-86C1-4908-B66A-0B50CEB3BF2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9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534" y="402483"/>
            <a:ext cx="11489115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7535" y="1853171"/>
            <a:ext cx="5635285" cy="908210"/>
          </a:xfrm>
        </p:spPr>
        <p:txBody>
          <a:bodyPr anchor="b"/>
          <a:lstStyle>
            <a:lvl1pPr marL="0" indent="0">
              <a:buNone/>
              <a:defRPr sz="2622" b="1"/>
            </a:lvl1pPr>
            <a:lvl2pPr marL="499537" indent="0">
              <a:buNone/>
              <a:defRPr sz="2185" b="1"/>
            </a:lvl2pPr>
            <a:lvl3pPr marL="999073" indent="0">
              <a:buNone/>
              <a:defRPr sz="1967" b="1"/>
            </a:lvl3pPr>
            <a:lvl4pPr marL="1498610" indent="0">
              <a:buNone/>
              <a:defRPr sz="1748" b="1"/>
            </a:lvl4pPr>
            <a:lvl5pPr marL="1998147" indent="0">
              <a:buNone/>
              <a:defRPr sz="1748" b="1"/>
            </a:lvl5pPr>
            <a:lvl6pPr marL="2497684" indent="0">
              <a:buNone/>
              <a:defRPr sz="1748" b="1"/>
            </a:lvl6pPr>
            <a:lvl7pPr marL="2997220" indent="0">
              <a:buNone/>
              <a:defRPr sz="1748" b="1"/>
            </a:lvl7pPr>
            <a:lvl8pPr marL="3496757" indent="0">
              <a:buNone/>
              <a:defRPr sz="1748" b="1"/>
            </a:lvl8pPr>
            <a:lvl9pPr marL="3996294" indent="0">
              <a:buNone/>
              <a:defRPr sz="174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7535" y="2761381"/>
            <a:ext cx="5635285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743611" y="1853171"/>
            <a:ext cx="5663038" cy="908210"/>
          </a:xfrm>
        </p:spPr>
        <p:txBody>
          <a:bodyPr anchor="b"/>
          <a:lstStyle>
            <a:lvl1pPr marL="0" indent="0">
              <a:buNone/>
              <a:defRPr sz="2622" b="1"/>
            </a:lvl1pPr>
            <a:lvl2pPr marL="499537" indent="0">
              <a:buNone/>
              <a:defRPr sz="2185" b="1"/>
            </a:lvl2pPr>
            <a:lvl3pPr marL="999073" indent="0">
              <a:buNone/>
              <a:defRPr sz="1967" b="1"/>
            </a:lvl3pPr>
            <a:lvl4pPr marL="1498610" indent="0">
              <a:buNone/>
              <a:defRPr sz="1748" b="1"/>
            </a:lvl4pPr>
            <a:lvl5pPr marL="1998147" indent="0">
              <a:buNone/>
              <a:defRPr sz="1748" b="1"/>
            </a:lvl5pPr>
            <a:lvl6pPr marL="2497684" indent="0">
              <a:buNone/>
              <a:defRPr sz="1748" b="1"/>
            </a:lvl6pPr>
            <a:lvl7pPr marL="2997220" indent="0">
              <a:buNone/>
              <a:defRPr sz="1748" b="1"/>
            </a:lvl7pPr>
            <a:lvl8pPr marL="3496757" indent="0">
              <a:buNone/>
              <a:defRPr sz="1748" b="1"/>
            </a:lvl8pPr>
            <a:lvl9pPr marL="3996294" indent="0">
              <a:buNone/>
              <a:defRPr sz="174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743611" y="2761381"/>
            <a:ext cx="56630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426E2C-56C1-4E0D-A793-0088A7FDD37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1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C39B41-D8B5-4052-B551-9B5525EAA8B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2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94136C-8742-45B2-AF27-D93DF72833A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47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535" y="503978"/>
            <a:ext cx="4296276" cy="176392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3038" y="1088454"/>
            <a:ext cx="6743611" cy="5372269"/>
          </a:xfrm>
        </p:spPr>
        <p:txBody>
          <a:bodyPr/>
          <a:lstStyle>
            <a:lvl1pPr>
              <a:defRPr sz="3496"/>
            </a:lvl1pPr>
            <a:lvl2pPr>
              <a:defRPr sz="3059"/>
            </a:lvl2pPr>
            <a:lvl3pPr>
              <a:defRPr sz="2622"/>
            </a:lvl3pPr>
            <a:lvl4pPr>
              <a:defRPr sz="2185"/>
            </a:lvl4pPr>
            <a:lvl5pPr>
              <a:defRPr sz="2185"/>
            </a:lvl5pPr>
            <a:lvl6pPr>
              <a:defRPr sz="2185"/>
            </a:lvl6pPr>
            <a:lvl7pPr>
              <a:defRPr sz="2185"/>
            </a:lvl7pPr>
            <a:lvl8pPr>
              <a:defRPr sz="2185"/>
            </a:lvl8pPr>
            <a:lvl9pPr>
              <a:defRPr sz="218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7535" y="2267902"/>
            <a:ext cx="4296276" cy="4201570"/>
          </a:xfrm>
        </p:spPr>
        <p:txBody>
          <a:bodyPr/>
          <a:lstStyle>
            <a:lvl1pPr marL="0" indent="0">
              <a:buNone/>
              <a:defRPr sz="1748"/>
            </a:lvl1pPr>
            <a:lvl2pPr marL="499537" indent="0">
              <a:buNone/>
              <a:defRPr sz="1530"/>
            </a:lvl2pPr>
            <a:lvl3pPr marL="999073" indent="0">
              <a:buNone/>
              <a:defRPr sz="1311"/>
            </a:lvl3pPr>
            <a:lvl4pPr marL="1498610" indent="0">
              <a:buNone/>
              <a:defRPr sz="1093"/>
            </a:lvl4pPr>
            <a:lvl5pPr marL="1998147" indent="0">
              <a:buNone/>
              <a:defRPr sz="1093"/>
            </a:lvl5pPr>
            <a:lvl6pPr marL="2497684" indent="0">
              <a:buNone/>
              <a:defRPr sz="1093"/>
            </a:lvl6pPr>
            <a:lvl7pPr marL="2997220" indent="0">
              <a:buNone/>
              <a:defRPr sz="1093"/>
            </a:lvl7pPr>
            <a:lvl8pPr marL="3496757" indent="0">
              <a:buNone/>
              <a:defRPr sz="1093"/>
            </a:lvl8pPr>
            <a:lvl9pPr marL="3996294" indent="0">
              <a:buNone/>
              <a:defRPr sz="109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BBEA6-7C60-4B02-AE87-00D78D8422A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23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535" y="503978"/>
            <a:ext cx="4296276" cy="176392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63038" y="1088454"/>
            <a:ext cx="6743611" cy="5372269"/>
          </a:xfrm>
        </p:spPr>
        <p:txBody>
          <a:bodyPr/>
          <a:lstStyle>
            <a:lvl1pPr marL="0" indent="0">
              <a:buNone/>
              <a:defRPr sz="3496"/>
            </a:lvl1pPr>
            <a:lvl2pPr marL="499537" indent="0">
              <a:buNone/>
              <a:defRPr sz="3059"/>
            </a:lvl2pPr>
            <a:lvl3pPr marL="999073" indent="0">
              <a:buNone/>
              <a:defRPr sz="2622"/>
            </a:lvl3pPr>
            <a:lvl4pPr marL="1498610" indent="0">
              <a:buNone/>
              <a:defRPr sz="2185"/>
            </a:lvl4pPr>
            <a:lvl5pPr marL="1998147" indent="0">
              <a:buNone/>
              <a:defRPr sz="2185"/>
            </a:lvl5pPr>
            <a:lvl6pPr marL="2497684" indent="0">
              <a:buNone/>
              <a:defRPr sz="2185"/>
            </a:lvl6pPr>
            <a:lvl7pPr marL="2997220" indent="0">
              <a:buNone/>
              <a:defRPr sz="2185"/>
            </a:lvl7pPr>
            <a:lvl8pPr marL="3496757" indent="0">
              <a:buNone/>
              <a:defRPr sz="2185"/>
            </a:lvl8pPr>
            <a:lvl9pPr marL="3996294" indent="0">
              <a:buNone/>
              <a:defRPr sz="218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7535" y="2267902"/>
            <a:ext cx="4296276" cy="4201570"/>
          </a:xfrm>
        </p:spPr>
        <p:txBody>
          <a:bodyPr/>
          <a:lstStyle>
            <a:lvl1pPr marL="0" indent="0">
              <a:buNone/>
              <a:defRPr sz="1748"/>
            </a:lvl1pPr>
            <a:lvl2pPr marL="499537" indent="0">
              <a:buNone/>
              <a:defRPr sz="1530"/>
            </a:lvl2pPr>
            <a:lvl3pPr marL="999073" indent="0">
              <a:buNone/>
              <a:defRPr sz="1311"/>
            </a:lvl3pPr>
            <a:lvl4pPr marL="1498610" indent="0">
              <a:buNone/>
              <a:defRPr sz="1093"/>
            </a:lvl4pPr>
            <a:lvl5pPr marL="1998147" indent="0">
              <a:buNone/>
              <a:defRPr sz="1093"/>
            </a:lvl5pPr>
            <a:lvl6pPr marL="2497684" indent="0">
              <a:buNone/>
              <a:defRPr sz="1093"/>
            </a:lvl6pPr>
            <a:lvl7pPr marL="2997220" indent="0">
              <a:buNone/>
              <a:defRPr sz="1093"/>
            </a:lvl7pPr>
            <a:lvl8pPr marL="3496757" indent="0">
              <a:buNone/>
              <a:defRPr sz="1093"/>
            </a:lvl8pPr>
            <a:lvl9pPr marL="3996294" indent="0">
              <a:buNone/>
              <a:defRPr sz="109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CAD897-D46E-4AD2-BD9B-49DD3E64087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9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2D6473-DF6D-4702-B328-E0DD40540A4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1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32635" y="402483"/>
            <a:ext cx="2872279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5799" y="402483"/>
            <a:ext cx="8450327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F7E3A-B166-407D-9866-32884E7D5B3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2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/>
        </p:blipFill>
        <p:spPr bwMode="auto"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3647683" y="1124712"/>
            <a:ext cx="5774458" cy="9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80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auto">
          <a:xfrm>
            <a:off x="543983" y="7225249"/>
            <a:ext cx="16097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defRPr/>
            </a:pPr>
            <a:r>
              <a:rPr lang="ru-RU" sz="800">
                <a:solidFill>
                  <a:srgbClr val="003D80"/>
                </a:solidFill>
                <a:latin typeface="Segoe UI"/>
                <a:ea typeface="Segoe UI"/>
                <a:cs typeface="Segoe UI"/>
              </a:rPr>
              <a:t>ПРЕЗЕНТАЦИЯ О КОМПАНИИ</a:t>
            </a:r>
            <a:endParaRPr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543984" y="254728"/>
            <a:ext cx="9747029" cy="409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400" cap="all">
                <a:solidFill>
                  <a:srgbClr val="003264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НАИМЕНОВАНИЕ СЛАЙДА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 bwMode="auto">
          <a:xfrm>
            <a:off x="10707805" y="7013698"/>
            <a:ext cx="2258592" cy="437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44A0DB5A-4A1A-4420-9295-8BB2A863997E}" type="slidenum">
              <a:rPr lang="ru-RU" sz="2250">
                <a:solidFill>
                  <a:srgbClr val="003264"/>
                </a:solidFill>
              </a:rPr>
              <a:t>‹#›</a:t>
            </a:fld>
            <a:endParaRPr lang="ru-RU" sz="2250">
              <a:solidFill>
                <a:srgbClr val="003264"/>
              </a:solidFill>
            </a:endParaRPr>
          </a:p>
        </p:txBody>
      </p:sp>
      <p:cxnSp>
        <p:nvCxnSpPr>
          <p:cNvPr id="10" name="Прямая соединительная линия 9"/>
          <p:cNvCxnSpPr>
            <a:cxnSpLocks/>
          </p:cNvCxnSpPr>
          <p:nvPr userDrawn="1"/>
        </p:nvCxnSpPr>
        <p:spPr bwMode="auto">
          <a:xfrm flipH="1" flipV="1">
            <a:off x="543983" y="672387"/>
            <a:ext cx="12062063" cy="0"/>
          </a:xfrm>
          <a:prstGeom prst="line">
            <a:avLst/>
          </a:prstGeom>
          <a:ln w="15875">
            <a:gradFill>
              <a:gsLst>
                <a:gs pos="26000">
                  <a:schemeClr val="bg1"/>
                </a:gs>
                <a:gs pos="100000">
                  <a:srgbClr val="003264"/>
                </a:gs>
              </a:gsLst>
              <a:lin ang="0" scaled="1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cxnSpLocks/>
          </p:cNvCxnSpPr>
          <p:nvPr userDrawn="1"/>
        </p:nvCxnSpPr>
        <p:spPr bwMode="auto">
          <a:xfrm flipH="1" flipV="1">
            <a:off x="543984" y="7140070"/>
            <a:ext cx="11765375" cy="9328"/>
          </a:xfrm>
          <a:prstGeom prst="line">
            <a:avLst/>
          </a:prstGeom>
          <a:ln w="19050" cmpd="thickThin">
            <a:gradFill>
              <a:gsLst>
                <a:gs pos="0">
                  <a:srgbClr val="FF6408"/>
                </a:gs>
                <a:gs pos="100000">
                  <a:schemeClr val="bg1"/>
                </a:gs>
              </a:gsLst>
              <a:lin ang="10800000" scaled="1"/>
            </a:gradFill>
            <a:headEnd w="lg" len="med"/>
            <a:tailEnd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10991709" y="327212"/>
            <a:ext cx="1974688" cy="3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0077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 bwMode="auto">
          <a:xfrm>
            <a:off x="5198" y="3935782"/>
            <a:ext cx="13310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4000" b="1" spc="135">
                <a:solidFill>
                  <a:srgbClr val="003264"/>
                </a:solidFill>
                <a:latin typeface="Segoe UI"/>
                <a:ea typeface="Segoe UI"/>
                <a:cs typeface="Segoe UI"/>
              </a:rPr>
              <a:t>СПАСИБО</a:t>
            </a:r>
            <a:br>
              <a:rPr lang="ru-RU" sz="4000" b="1" spc="135">
                <a:solidFill>
                  <a:srgbClr val="003264"/>
                </a:solidFill>
                <a:latin typeface="Segoe UI"/>
                <a:ea typeface="Segoe UI"/>
                <a:cs typeface="Segoe UI"/>
              </a:rPr>
            </a:br>
            <a:r>
              <a:rPr lang="ru-RU" sz="4000" b="1" spc="135">
                <a:solidFill>
                  <a:srgbClr val="003264"/>
                </a:solidFill>
                <a:latin typeface="Segoe UI"/>
                <a:ea typeface="Segoe UI"/>
                <a:cs typeface="Segoe UI"/>
              </a:rPr>
              <a:t>ЗА ВНИМАНИЕ!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/>
        </p:blipFill>
        <p:spPr bwMode="auto"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3647683" y="1124712"/>
            <a:ext cx="5774458" cy="9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73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470" y="7055697"/>
            <a:ext cx="13317244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 bwMode="auto">
          <a:xfrm>
            <a:off x="17" y="6982410"/>
            <a:ext cx="13317244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98864" y="836604"/>
            <a:ext cx="10989587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750" spc="-55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01891" y="4911496"/>
            <a:ext cx="10989587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00" cap="all" spc="219">
                <a:solidFill>
                  <a:schemeClr val="tx2"/>
                </a:solidFill>
                <a:latin typeface="+mj-lt"/>
              </a:defRPr>
            </a:lvl1pPr>
            <a:lvl2pPr marL="499536" indent="0" algn="ctr">
              <a:buNone/>
              <a:defRPr sz="2600"/>
            </a:lvl2pPr>
            <a:lvl3pPr marL="999073" indent="0" algn="ctr">
              <a:buNone/>
              <a:defRPr sz="2600"/>
            </a:lvl3pPr>
            <a:lvl4pPr marL="1498610" indent="0" algn="ctr">
              <a:buNone/>
              <a:defRPr sz="2200"/>
            </a:lvl4pPr>
            <a:lvl5pPr marL="1998147" indent="0" algn="ctr">
              <a:buNone/>
              <a:defRPr sz="2200"/>
            </a:lvl5pPr>
            <a:lvl6pPr marL="2497684" indent="0" algn="ctr">
              <a:buNone/>
              <a:defRPr sz="2200"/>
            </a:lvl6pPr>
            <a:lvl7pPr marL="2997220" indent="0" algn="ctr">
              <a:buNone/>
              <a:defRPr sz="2200"/>
            </a:lvl7pPr>
            <a:lvl8pPr marL="3496757" indent="0" algn="ctr">
              <a:buNone/>
              <a:defRPr sz="2200"/>
            </a:lvl8pPr>
            <a:lvl9pPr marL="3996294" indent="0" algn="ctr">
              <a:buNone/>
              <a:defRPr sz="2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BDF68E2-58F2-4D09-BE8B-E3BD06533059}" type="datetimeFigureOut">
              <a:rPr lang="en-US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319461" y="4787794"/>
            <a:ext cx="1078977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marL="0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8FC5F6-F338-4AE4-BB23-26385BCFC423}" type="datetimeFigureOut">
              <a:rPr lang="en-US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13E31D-E2AB-40D1-8B51-AFA5AFEF393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1_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470" y="7055697"/>
            <a:ext cx="13317244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 bwMode="auto">
          <a:xfrm>
            <a:off x="17" y="6982410"/>
            <a:ext cx="13317244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98864" y="836604"/>
            <a:ext cx="10989587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75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98864" y="4908749"/>
            <a:ext cx="10989587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600" cap="all" spc="219">
                <a:solidFill>
                  <a:schemeClr val="tx2"/>
                </a:solidFill>
                <a:latin typeface="+mj-lt"/>
              </a:defRPr>
            </a:lvl1pPr>
            <a:lvl2pPr marL="499536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9073" indent="0">
              <a:buNone/>
              <a:defRPr sz="1750">
                <a:solidFill>
                  <a:schemeClr val="tx1">
                    <a:tint val="75000"/>
                  </a:schemeClr>
                </a:solidFill>
              </a:defRPr>
            </a:lvl3pPr>
            <a:lvl4pPr marL="149861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4pPr>
            <a:lvl5pPr marL="1998147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5pPr>
            <a:lvl6pPr marL="2497684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6pPr>
            <a:lvl7pPr marL="299722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7pPr>
            <a:lvl8pPr marL="3496757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8pPr>
            <a:lvl9pPr marL="3996294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0EBB0C4-6273-4C6E-B9BD-2EDC30F1CD52}" type="datetimeFigureOut">
              <a:rPr lang="en-US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 bwMode="auto">
          <a:xfrm>
            <a:off x="1319461" y="4787794"/>
            <a:ext cx="1078977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auto">
          <a:xfrm>
            <a:off x="1198864" y="315927"/>
            <a:ext cx="10989587" cy="1599191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98863" y="2034580"/>
            <a:ext cx="5394889" cy="443500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93564" y="2034581"/>
            <a:ext cx="5394889" cy="443500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9AB4D41-86C1-4908-B66A-0B50CEB3BF29}" type="datetimeFigureOut">
              <a:rPr lang="en-US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auto">
          <a:xfrm>
            <a:off x="1198864" y="315927"/>
            <a:ext cx="10989587" cy="1599191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98864" y="2034930"/>
            <a:ext cx="5394889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0" b="0" cap="all">
                <a:solidFill>
                  <a:schemeClr val="tx2"/>
                </a:solidFill>
              </a:defRPr>
            </a:lvl1pPr>
            <a:lvl2pPr marL="499536" indent="0">
              <a:buNone/>
              <a:defRPr sz="2200" b="1"/>
            </a:lvl2pPr>
            <a:lvl3pPr marL="999073" indent="0">
              <a:buNone/>
              <a:defRPr sz="1950" b="1"/>
            </a:lvl3pPr>
            <a:lvl4pPr marL="1498610" indent="0">
              <a:buNone/>
              <a:defRPr sz="1750" b="1"/>
            </a:lvl4pPr>
            <a:lvl5pPr marL="1998147" indent="0">
              <a:buNone/>
              <a:defRPr sz="1750" b="1"/>
            </a:lvl5pPr>
            <a:lvl6pPr marL="2497684" indent="0">
              <a:buNone/>
              <a:defRPr sz="1750" b="1"/>
            </a:lvl6pPr>
            <a:lvl7pPr marL="2997220" indent="0">
              <a:buNone/>
              <a:defRPr sz="1750" b="1"/>
            </a:lvl7pPr>
            <a:lvl8pPr marL="3496757" indent="0">
              <a:buNone/>
              <a:defRPr sz="1750" b="1"/>
            </a:lvl8pPr>
            <a:lvl9pPr marL="3996294" indent="0">
              <a:buNone/>
              <a:defRPr sz="175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198864" y="2846545"/>
            <a:ext cx="5394889" cy="37238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3564" y="2034930"/>
            <a:ext cx="5394889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200" b="0" cap="all">
                <a:solidFill>
                  <a:schemeClr val="tx2"/>
                </a:solidFill>
              </a:defRPr>
            </a:lvl1pPr>
            <a:lvl2pPr marL="499536" indent="0">
              <a:buNone/>
              <a:defRPr sz="2200" b="1"/>
            </a:lvl2pPr>
            <a:lvl3pPr marL="999073" indent="0">
              <a:buNone/>
              <a:defRPr sz="1950" b="1"/>
            </a:lvl3pPr>
            <a:lvl4pPr marL="1498610" indent="0">
              <a:buNone/>
              <a:defRPr sz="1750" b="1"/>
            </a:lvl4pPr>
            <a:lvl5pPr marL="1998147" indent="0">
              <a:buNone/>
              <a:defRPr sz="1750" b="1"/>
            </a:lvl5pPr>
            <a:lvl6pPr marL="2497684" indent="0">
              <a:buNone/>
              <a:defRPr sz="1750" b="1"/>
            </a:lvl6pPr>
            <a:lvl7pPr marL="2997220" indent="0">
              <a:buNone/>
              <a:defRPr sz="1750" b="1"/>
            </a:lvl7pPr>
            <a:lvl8pPr marL="3496757" indent="0">
              <a:buNone/>
              <a:defRPr sz="1750" b="1"/>
            </a:lvl8pPr>
            <a:lvl9pPr marL="3996294" indent="0">
              <a:buNone/>
              <a:defRPr sz="175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793564" y="2846545"/>
            <a:ext cx="5394889" cy="37238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6426E2C-56C1-4E0D-A793-0088A7FDD37E}" type="datetimeFigureOut">
              <a:rPr lang="en-US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8C39B41-D8B5-4052-B551-9B5525EAA8B6}" type="datetimeFigureOut">
              <a:rPr lang="en-US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470" y="7055697"/>
            <a:ext cx="13317244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 bwMode="auto">
          <a:xfrm>
            <a:off x="17" y="6982410"/>
            <a:ext cx="13317244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4136C-8742-45B2-AF27-D93DF72833A9}" type="datetimeFigureOut">
              <a:rPr lang="en-US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8" y="0"/>
            <a:ext cx="4425806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 bwMode="auto">
          <a:xfrm>
            <a:off x="4414093" y="0"/>
            <a:ext cx="69934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99527" y="655171"/>
            <a:ext cx="3496687" cy="2519892"/>
          </a:xfrm>
        </p:spPr>
        <p:txBody>
          <a:bodyPr anchor="b">
            <a:normAutofit/>
          </a:bodyPr>
          <a:lstStyle>
            <a:lvl1pPr>
              <a:defRPr sz="395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245031" y="806365"/>
            <a:ext cx="7093280" cy="579575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99527" y="3225462"/>
            <a:ext cx="3496687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650">
                <a:solidFill>
                  <a:srgbClr val="FFFFFF"/>
                </a:solidFill>
              </a:defRPr>
            </a:lvl1pPr>
            <a:lvl2pPr marL="499536" indent="0">
              <a:buNone/>
              <a:defRPr sz="1300"/>
            </a:lvl2pPr>
            <a:lvl3pPr marL="999073" indent="0">
              <a:buNone/>
              <a:defRPr sz="1100"/>
            </a:lvl3pPr>
            <a:lvl4pPr marL="1498610" indent="0">
              <a:buNone/>
              <a:defRPr sz="1000"/>
            </a:lvl4pPr>
            <a:lvl5pPr marL="1998147" indent="0">
              <a:buNone/>
              <a:defRPr sz="1000"/>
            </a:lvl5pPr>
            <a:lvl6pPr marL="2497684" indent="0">
              <a:buNone/>
              <a:defRPr sz="1000"/>
            </a:lvl6pPr>
            <a:lvl7pPr marL="2997220" indent="0">
              <a:buNone/>
              <a:defRPr sz="1000"/>
            </a:lvl7pPr>
            <a:lvl8pPr marL="3496757" indent="0">
              <a:buNone/>
              <a:defRPr sz="1000"/>
            </a:lvl8pPr>
            <a:lvl9pPr marL="3996294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508608" y="7120716"/>
            <a:ext cx="2860927" cy="40248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2ABBEA6-7C60-4B02-AE87-00D78D8422AF}" type="datetimeFigureOut">
              <a:rPr lang="en-US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5245031" y="7120716"/>
            <a:ext cx="5078522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1" y="5459765"/>
            <a:ext cx="13317244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 bwMode="auto">
          <a:xfrm>
            <a:off x="17" y="5417961"/>
            <a:ext cx="13317244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98864" y="5594160"/>
            <a:ext cx="11049531" cy="907161"/>
          </a:xfrm>
        </p:spPr>
        <p:txBody>
          <a:bodyPr lIns="91440" tIns="36000" rIns="91440" bIns="36000" anchor="b">
            <a:noAutofit/>
          </a:bodyPr>
          <a:lstStyle>
            <a:lvl1pPr>
              <a:defRPr sz="3950" b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17" y="0"/>
            <a:ext cx="13320697" cy="5417961"/>
          </a:xfrm>
          <a:prstGeom prst="rect">
            <a:avLst/>
          </a:prstGeom>
          <a:blipFill>
            <a:blip r:embed="rId2"/>
            <a:stretch/>
          </a:blipFill>
        </p:spPr>
        <p:txBody>
          <a:bodyPr lIns="457200" tIns="457200" anchor="t"/>
          <a:lstStyle>
            <a:lvl1pPr marL="0" indent="0">
              <a:buNone/>
              <a:defRPr sz="3500">
                <a:solidFill>
                  <a:schemeClr val="bg1"/>
                </a:solidFill>
              </a:defRPr>
            </a:lvl1pPr>
            <a:lvl2pPr marL="499536" indent="0">
              <a:buNone/>
              <a:defRPr sz="3050"/>
            </a:lvl2pPr>
            <a:lvl3pPr marL="999073" indent="0">
              <a:buNone/>
              <a:defRPr sz="2600"/>
            </a:lvl3pPr>
            <a:lvl4pPr marL="1498610" indent="0">
              <a:buNone/>
              <a:defRPr sz="2200"/>
            </a:lvl4pPr>
            <a:lvl5pPr marL="1998147" indent="0">
              <a:buNone/>
              <a:defRPr sz="2200"/>
            </a:lvl5pPr>
            <a:lvl6pPr marL="2497684" indent="0">
              <a:buNone/>
              <a:defRPr sz="2200"/>
            </a:lvl6pPr>
            <a:lvl7pPr marL="2997220" indent="0">
              <a:buNone/>
              <a:defRPr sz="2200"/>
            </a:lvl7pPr>
            <a:lvl8pPr marL="3496757" indent="0">
              <a:buNone/>
              <a:defRPr sz="2200"/>
            </a:lvl8pPr>
            <a:lvl9pPr marL="3996294" indent="0">
              <a:buNone/>
              <a:defRPr sz="22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198864" y="6511399"/>
            <a:ext cx="11049531" cy="655172"/>
          </a:xfrm>
        </p:spPr>
        <p:txBody>
          <a:bodyPr lIns="91440" tIns="36000" rIns="91440" bIns="36000">
            <a:normAutofit/>
          </a:bodyPr>
          <a:lstStyle>
            <a:lvl1pPr marL="0" indent="0">
              <a:spcBef>
                <a:spcPts val="0"/>
              </a:spcBef>
              <a:spcAft>
                <a:spcPts val="654"/>
              </a:spcAft>
              <a:buNone/>
              <a:defRPr sz="1650">
                <a:solidFill>
                  <a:srgbClr val="FFFFFF"/>
                </a:solidFill>
              </a:defRPr>
            </a:lvl1pPr>
            <a:lvl2pPr marL="499536" indent="0">
              <a:buNone/>
              <a:defRPr sz="1300"/>
            </a:lvl2pPr>
            <a:lvl3pPr marL="999073" indent="0">
              <a:buNone/>
              <a:defRPr sz="1100"/>
            </a:lvl3pPr>
            <a:lvl4pPr marL="1498610" indent="0">
              <a:buNone/>
              <a:defRPr sz="1000"/>
            </a:lvl4pPr>
            <a:lvl5pPr marL="1998147" indent="0">
              <a:buNone/>
              <a:defRPr sz="1000"/>
            </a:lvl5pPr>
            <a:lvl6pPr marL="2497684" indent="0">
              <a:buNone/>
              <a:defRPr sz="1000"/>
            </a:lvl6pPr>
            <a:lvl7pPr marL="2997220" indent="0">
              <a:buNone/>
              <a:defRPr sz="1000"/>
            </a:lvl7pPr>
            <a:lvl8pPr marL="3496757" indent="0">
              <a:buNone/>
              <a:defRPr sz="1000"/>
            </a:lvl8pPr>
            <a:lvl9pPr marL="3996294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9CAD897-D46E-4AD2-BD9B-49DD3E640873}" type="datetimeFigureOut">
              <a:rPr lang="en-US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lIns="45720" tIns="36000" rIns="45720" b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E2D6473-DF6D-4702-B328-E0DD40540A4E}" type="datetimeFigureOut">
              <a:rPr lang="en-US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470" y="7055697"/>
            <a:ext cx="13317244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 bwMode="auto">
          <a:xfrm>
            <a:off x="17" y="6982410"/>
            <a:ext cx="13317244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9532635" y="457217"/>
            <a:ext cx="2872279" cy="634649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915799" y="457216"/>
            <a:ext cx="8450327" cy="6346492"/>
          </a:xfrm>
        </p:spPr>
        <p:txBody>
          <a:bodyPr vert="eaVert" lIns="45720" tIns="36000" rIns="45720" b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26F7E3A-B166-407D-9866-32884E7D5B37}" type="datetimeFigureOut">
              <a:rPr lang="en-US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/>
        </p:blipFill>
        <p:spPr bwMode="auto"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7059167" y="814335"/>
            <a:ext cx="5490221" cy="919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5799" y="402483"/>
            <a:ext cx="11489115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5799" y="2012414"/>
            <a:ext cx="11489115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5799" y="7006699"/>
            <a:ext cx="299716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8624D31-43A5-475A-80CF-332C9F6DCF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12486" y="7006699"/>
            <a:ext cx="449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407754" y="7006699"/>
            <a:ext cx="299716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6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49" r:id="rId15"/>
    <p:sldLayoutId id="2147483650" r:id="rId16"/>
    <p:sldLayoutId id="2147483651" r:id="rId17"/>
    <p:sldLayoutId id="2147483652" r:id="rId18"/>
    <p:sldLayoutId id="2147483653" r:id="rId19"/>
    <p:sldLayoutId id="2147483654" r:id="rId20"/>
    <p:sldLayoutId id="2147483655" r:id="rId21"/>
    <p:sldLayoutId id="2147483656" r:id="rId22"/>
    <p:sldLayoutId id="2147483657" r:id="rId23"/>
    <p:sldLayoutId id="2147483658" r:id="rId24"/>
    <p:sldLayoutId id="2147483659" r:id="rId25"/>
    <p:sldLayoutId id="2147483663" r:id="rId26"/>
    <p:sldLayoutId id="2147483664" r:id="rId27"/>
  </p:sldLayoutIdLst>
  <p:txStyles>
    <p:titleStyle>
      <a:lvl1pPr algn="l" defTabSz="999073" rtl="0" eaLnBrk="1" latinLnBrk="0" hangingPunct="1">
        <a:lnSpc>
          <a:spcPct val="90000"/>
        </a:lnSpc>
        <a:spcBef>
          <a:spcPct val="0"/>
        </a:spcBef>
        <a:buNone/>
        <a:defRPr sz="48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768" indent="-249768" algn="l" defTabSz="999073" rtl="0" eaLnBrk="1" latinLnBrk="0" hangingPunct="1">
        <a:lnSpc>
          <a:spcPct val="90000"/>
        </a:lnSpc>
        <a:spcBef>
          <a:spcPts val="1093"/>
        </a:spcBef>
        <a:buFont typeface="Arial" panose="020B0604020202020204" pitchFamily="34" charset="0"/>
        <a:buChar char="•"/>
        <a:defRPr sz="3059" kern="1200">
          <a:solidFill>
            <a:schemeClr val="tx1"/>
          </a:solidFill>
          <a:latin typeface="+mn-lt"/>
          <a:ea typeface="+mn-ea"/>
          <a:cs typeface="+mn-cs"/>
        </a:defRPr>
      </a:lvl1pPr>
      <a:lvl2pPr marL="749305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2622" kern="1200">
          <a:solidFill>
            <a:schemeClr val="tx1"/>
          </a:solidFill>
          <a:latin typeface="+mn-lt"/>
          <a:ea typeface="+mn-ea"/>
          <a:cs typeface="+mn-cs"/>
        </a:defRPr>
      </a:lvl2pPr>
      <a:lvl3pPr marL="1248842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748379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4pPr>
      <a:lvl5pPr marL="2247915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5pPr>
      <a:lvl6pPr marL="2747452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6pPr>
      <a:lvl7pPr marL="3246989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7pPr>
      <a:lvl8pPr marL="3746525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8pPr>
      <a:lvl9pPr marL="4246062" indent="-249768" algn="l" defTabSz="999073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1pPr>
      <a:lvl2pPr marL="499537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2pPr>
      <a:lvl3pPr marL="999073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3pPr>
      <a:lvl4pPr marL="1498610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4pPr>
      <a:lvl5pPr marL="1998147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5pPr>
      <a:lvl6pPr marL="2497684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6pPr>
      <a:lvl7pPr marL="2997220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7pPr>
      <a:lvl8pPr marL="3496757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8pPr>
      <a:lvl9pPr marL="3996294" algn="l" defTabSz="999073" rtl="0" eaLnBrk="1" latinLnBrk="0" hangingPunct="1">
        <a:defRPr sz="19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sudrf.ru/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913074" y="4558147"/>
            <a:ext cx="9542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/>
                <a:ea typeface="Tahoma"/>
                <a:cs typeface="Arial"/>
              </a:rPr>
              <a:t>Докладчик: </a:t>
            </a:r>
            <a:r>
              <a:rPr lang="ru-RU" dirty="0">
                <a:solidFill>
                  <a:srgbClr val="003264"/>
                </a:solidFill>
                <a:latin typeface="Liberation Serif"/>
                <a:ea typeface="Segoe UI"/>
                <a:cs typeface="Arial"/>
              </a:rPr>
              <a:t>Понкратова Мария Сергеевна</a:t>
            </a:r>
            <a:endParaRPr dirty="0"/>
          </a:p>
          <a:p>
            <a:pPr algn="ctr"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Segoe UI"/>
                <a:cs typeface="Arial"/>
              </a:rPr>
              <a:t>Руководитель направления сектора по работе с дебиторской задолженностью Можайского ТО</a:t>
            </a:r>
            <a:endParaRPr lang="en-US" dirty="0">
              <a:solidFill>
                <a:srgbClr val="003264"/>
              </a:solidFill>
              <a:latin typeface="Liberation Serif"/>
              <a:ea typeface="Segoe UI"/>
              <a:cs typeface="Arial"/>
            </a:endParaRPr>
          </a:p>
          <a:p>
            <a:pPr algn="ctr">
              <a:defRPr/>
            </a:pPr>
            <a:endParaRPr lang="ru-RU" b="1" dirty="0">
              <a:solidFill>
                <a:srgbClr val="003264"/>
              </a:solidFill>
              <a:latin typeface="Liberation Serif"/>
              <a:ea typeface="Tahoma"/>
              <a:cs typeface="Arial"/>
            </a:endParaRPr>
          </a:p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/>
                <a:ea typeface="Tahoma"/>
                <a:cs typeface="Arial"/>
              </a:rPr>
              <a:t>Дата: 21.10.2026</a:t>
            </a:r>
            <a:endParaRPr lang="ru-RU" dirty="0">
              <a:solidFill>
                <a:srgbClr val="003264"/>
              </a:solidFill>
              <a:latin typeface="Liberation Serif"/>
              <a:ea typeface="Segoe UI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237673" y="2309364"/>
            <a:ext cx="11453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003D80"/>
                </a:solidFill>
                <a:latin typeface="Liberation Serif"/>
                <a:ea typeface="Segoe UI"/>
                <a:cs typeface="Arial"/>
              </a:rPr>
              <a:t>«Долги за электроэнергию: </a:t>
            </a:r>
            <a:endParaRPr dirty="0"/>
          </a:p>
          <a:p>
            <a:pPr algn="ctr">
              <a:defRPr/>
            </a:pPr>
            <a:r>
              <a:rPr lang="ru-RU" sz="4000" b="1" dirty="0">
                <a:solidFill>
                  <a:srgbClr val="003D80"/>
                </a:solidFill>
                <a:latin typeface="Liberation Serif"/>
                <a:ea typeface="Segoe UI"/>
                <a:cs typeface="Arial"/>
              </a:rPr>
              <a:t>как навести порядок в СНТ» </a:t>
            </a:r>
            <a:endParaRPr dirty="0"/>
          </a:p>
          <a:p>
            <a:pPr algn="ctr">
              <a:defRPr/>
            </a:pPr>
            <a:r>
              <a:rPr lang="ru-RU" sz="4000" b="1" dirty="0">
                <a:solidFill>
                  <a:srgbClr val="003D80"/>
                </a:solidFill>
                <a:latin typeface="Liberation Serif"/>
                <a:ea typeface="Segoe UI"/>
                <a:cs typeface="Arial"/>
              </a:rPr>
              <a:t>(отключение, судебная работа)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46235" y="4967227"/>
            <a:ext cx="11361682" cy="1850100"/>
            <a:chOff x="-323701" y="-925051"/>
            <a:chExt cx="11301917" cy="1850100"/>
          </a:xfrm>
        </p:grpSpPr>
        <p:sp>
          <p:nvSpPr>
            <p:cNvPr id="5" name="Скругленный прямоугольник 4"/>
            <p:cNvSpPr/>
            <p:nvPr/>
          </p:nvSpPr>
          <p:spPr bwMode="auto">
            <a:xfrm>
              <a:off x="-323701" y="-925050"/>
              <a:ext cx="11301917" cy="1850099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2079925" y="-925051"/>
              <a:ext cx="7432733" cy="18500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210" tIns="156210" rIns="156210" bIns="156210" numCol="1" spcCol="1270" anchor="ctr" anchorCtr="0">
              <a:noAutofit/>
            </a:bodyPr>
            <a:lstStyle/>
            <a:p>
              <a:pPr lvl="0" algn="l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3600" kern="1200" dirty="0">
                  <a:solidFill>
                    <a:schemeClr val="accent1">
                      <a:lumMod val="50000"/>
                    </a:schemeClr>
                  </a:solidFill>
                  <a:latin typeface="Liberation Serif"/>
                </a:rPr>
                <a:t>Взыскание долга через суд</a:t>
              </a:r>
              <a:endParaRPr sz="3600" kern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Как навести порядок с ДЗ в СНТ</a:t>
            </a:r>
            <a:endParaRPr sz="2000" b="1" dirty="0"/>
          </a:p>
        </p:txBody>
      </p:sp>
      <p:graphicFrame>
        <p:nvGraphicFramePr>
          <p:cNvPr id="21" name="Схе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11786"/>
              </p:ext>
            </p:extLst>
          </p:nvPr>
        </p:nvGraphicFramePr>
        <p:xfrm>
          <a:off x="760772" y="893569"/>
          <a:ext cx="11301917" cy="592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 bwMode="auto">
          <a:xfrm>
            <a:off x="419100" y="213757"/>
            <a:ext cx="8553450" cy="409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99073">
              <a:lnSpc>
                <a:spcPct val="90000"/>
              </a:lnSpc>
              <a:spcBef>
                <a:spcPts val="0"/>
              </a:spcBef>
              <a:buNone/>
              <a:defRPr lang="en-US" sz="2400" cap="all">
                <a:solidFill>
                  <a:srgbClr val="003264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r>
              <a:rPr lang="ru-RU" sz="2000" b="1" dirty="0">
                <a:latin typeface="Liberation Serif"/>
              </a:rPr>
              <a:t>Права и обязанности сторон при ограничении</a:t>
            </a:r>
            <a:endParaRPr sz="20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70470" y="756977"/>
            <a:ext cx="2296680" cy="1427125"/>
          </a:xfrm>
          <a:prstGeom prst="rect">
            <a:avLst/>
          </a:prstGeom>
          <a:ln w="38100">
            <a:noFill/>
          </a:ln>
        </p:spPr>
      </p:pic>
      <p:sp>
        <p:nvSpPr>
          <p:cNvPr id="17" name="Прямоугольник 16"/>
          <p:cNvSpPr/>
          <p:nvPr/>
        </p:nvSpPr>
        <p:spPr bwMode="auto">
          <a:xfrm>
            <a:off x="1084695" y="2193023"/>
            <a:ext cx="3024224" cy="156966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ru-RU" sz="1600" b="1" dirty="0">
              <a:solidFill>
                <a:srgbClr val="003264"/>
              </a:solidFill>
              <a:ea typeface="Calibri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  <a:ea typeface="Calibri"/>
              </a:rPr>
              <a:t>Вправе инициировать введение ограничения </a:t>
            </a:r>
            <a:r>
              <a:rPr lang="ru-RU" sz="1600" dirty="0">
                <a:solidFill>
                  <a:srgbClr val="003264"/>
                </a:solidFill>
                <a:latin typeface="Liberation Serif"/>
                <a:ea typeface="Calibri"/>
              </a:rPr>
              <a:t>режима потребления в отношении СНТ при задолженности</a:t>
            </a:r>
            <a:endParaRPr dirty="0"/>
          </a:p>
          <a:p>
            <a:pPr algn="ctr">
              <a:defRPr/>
            </a:pPr>
            <a:endParaRPr lang="ru-RU" sz="1600" dirty="0">
              <a:solidFill>
                <a:srgbClr val="003264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9193696" y="2448829"/>
            <a:ext cx="3478695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  <a:ea typeface="Calibri"/>
              </a:rPr>
              <a:t>Обязано обеспечить электроснабжение добросовестных садоводов</a:t>
            </a:r>
            <a:r>
              <a:rPr lang="ru-RU" sz="1600" dirty="0">
                <a:solidFill>
                  <a:srgbClr val="003264"/>
                </a:solidFill>
                <a:latin typeface="Liberation Serif"/>
                <a:ea typeface="Calibri"/>
              </a:rPr>
              <a:t>.</a:t>
            </a:r>
            <a:endParaRPr dirty="0"/>
          </a:p>
          <a:p>
            <a:pPr algn="ctr">
              <a:defRPr/>
            </a:pPr>
            <a:endParaRPr lang="ru-RU" sz="1600" dirty="0">
              <a:solidFill>
                <a:srgbClr val="003264"/>
              </a:solidFill>
              <a:latin typeface="Liberation Serif"/>
              <a:ea typeface="Calibri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59" y="4805396"/>
            <a:ext cx="920576" cy="798645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 bwMode="auto">
          <a:xfrm>
            <a:off x="972635" y="4485453"/>
            <a:ext cx="11534775" cy="15696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Liberation Serif"/>
              </a:rPr>
              <a:t>Председатель СНТ вправе ограничивать при долге более 2 месячных размеров платы за коммунальную услугу по электроснабжению,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Liberation Serif"/>
              </a:rPr>
              <a:t>исчисленных исходя из норматива потребления коммунальной услуги независимо от наличия или отсутствия индивидуального прибора учёта и тарифа, действующих на день ограничения предоставления коммунальной услуги по электроснабжению.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Liberation Serif"/>
            </a:endParaRPr>
          </a:p>
          <a:p>
            <a:pPr algn="just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Liberation Serif"/>
                <a:cs typeface="Times New Roman"/>
              </a:rPr>
              <a:t>Запрещено отключать добросовестных плательщиков. Обязан соблюдать процедуру уведомления.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39139" y="2454965"/>
            <a:ext cx="3933411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  <a:ea typeface="Calibri"/>
              </a:rPr>
              <a:t>Обязано обеспечить возможность отключения только должников</a:t>
            </a:r>
            <a:r>
              <a:rPr lang="ru-RU" sz="1600" dirty="0">
                <a:solidFill>
                  <a:srgbClr val="003264"/>
                </a:solidFill>
                <a:latin typeface="Liberation Serif"/>
                <a:ea typeface="Calibri"/>
              </a:rPr>
              <a:t>.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55" y="706541"/>
            <a:ext cx="2904933" cy="15279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63034" y="197577"/>
            <a:ext cx="9747029" cy="40978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Пошаговая схема </a:t>
            </a:r>
            <a:endParaRPr b="1" dirty="0"/>
          </a:p>
        </p:txBody>
      </p:sp>
      <p:graphicFrame>
        <p:nvGraphicFramePr>
          <p:cNvPr id="4" name="Схе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974424"/>
              </p:ext>
            </p:extLst>
          </p:nvPr>
        </p:nvGraphicFramePr>
        <p:xfrm>
          <a:off x="563034" y="834886"/>
          <a:ext cx="12248505" cy="5267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 bwMode="auto">
          <a:xfrm>
            <a:off x="715617" y="6330380"/>
            <a:ext cx="11980053" cy="646331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!!! </a:t>
            </a: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ДАТА ОГРАНИЧЕНИЯ согласовывается с АО «Мосэнергосбыт» с учётом возможности председателя СНТ/ДНТ  уведомить недобросовестных членов товарищества</a:t>
            </a:r>
            <a:endParaRPr lang="ru-RU" dirty="0">
              <a:solidFill>
                <a:srgbClr val="003264"/>
              </a:solidFill>
              <a:latin typeface="Liberation Serif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46043" y="234922"/>
            <a:ext cx="9644970" cy="271907"/>
          </a:xfrm>
        </p:spPr>
        <p:txBody>
          <a:bodyPr/>
          <a:lstStyle/>
          <a:p>
            <a:pPr>
              <a:defRPr/>
            </a:pPr>
            <a:br>
              <a:rPr lang="ru-RU" sz="2000" b="1" dirty="0">
                <a:latin typeface="Liberation Serif"/>
              </a:rPr>
            </a:br>
            <a:r>
              <a:rPr lang="ru-RU" sz="2000" b="1" dirty="0">
                <a:latin typeface="Liberation Serif"/>
              </a:rPr>
              <a:t>Работа с неплательщиком после уведомления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32006" y="1145007"/>
            <a:ext cx="12515849" cy="707886"/>
          </a:xfrm>
          <a:prstGeom prst="rect">
            <a:avLst/>
          </a:prstGeom>
          <a:solidFill>
            <a:schemeClr val="bg1"/>
          </a:solidFill>
          <a:ln>
            <a:noFill/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003264"/>
                </a:solidFill>
                <a:latin typeface="Liberation Serif"/>
              </a:rPr>
              <a:t>Полученное от МЭС уведомление даёт возможность руководству товарищества на законных основаниях отключить участок, владелец которого не выполняет обязательства по уплате электроэнергии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333625" y="2762978"/>
            <a:ext cx="2980895" cy="686159"/>
          </a:xfrm>
          <a:prstGeom prst="rect">
            <a:avLst/>
          </a:prstGeom>
          <a:solidFill>
            <a:srgbClr val="FF66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latin typeface="Liberation Serif"/>
                <a:ea typeface="Liberation Serif"/>
                <a:cs typeface="Liberation Serif"/>
              </a:rPr>
              <a:t>РУКОВОДСТВО </a:t>
            </a:r>
            <a:endParaRPr dirty="0">
              <a:latin typeface="Liberation Serif"/>
              <a:ea typeface="Liberation Serif"/>
              <a:cs typeface="Liberation Serif"/>
            </a:endParaRPr>
          </a:p>
          <a:p>
            <a:pPr algn="ctr">
              <a:defRPr/>
            </a:pPr>
            <a:r>
              <a:rPr lang="ru-RU" b="1" dirty="0">
                <a:latin typeface="Liberation Serif"/>
                <a:ea typeface="Liberation Serif"/>
                <a:cs typeface="Liberation Serif"/>
              </a:rPr>
              <a:t>СНТ, ДНТ, ТСН</a:t>
            </a:r>
            <a:endParaRPr dirty="0">
              <a:latin typeface="Liberation Serif"/>
              <a:ea typeface="Liberation Serif"/>
              <a:cs typeface="Liberation Serif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9579374" y="4206475"/>
            <a:ext cx="3387925" cy="38897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/>
                <a:ea typeface="Liberation Serif"/>
                <a:cs typeface="Liberation Serif"/>
              </a:rPr>
              <a:t>ДОЛЖНИКИ СНТ, ДНТ</a:t>
            </a:r>
            <a:endParaRPr dirty="0">
              <a:latin typeface="Liberation Serif"/>
              <a:ea typeface="Liberation Serif"/>
              <a:cs typeface="Liberation Serif"/>
            </a:endParaRPr>
          </a:p>
        </p:txBody>
      </p:sp>
      <p:sp>
        <p:nvSpPr>
          <p:cNvPr id="9" name="Пятиугольник 8"/>
          <p:cNvSpPr/>
          <p:nvPr/>
        </p:nvSpPr>
        <p:spPr bwMode="auto">
          <a:xfrm>
            <a:off x="3410813" y="4252375"/>
            <a:ext cx="6043542" cy="646331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Уведомляет способом, позволяющим подтвердить факт получения уведомления</a:t>
            </a:r>
            <a:endParaRPr lang="ru-RU" dirty="0">
              <a:solidFill>
                <a:srgbClr val="003264"/>
              </a:solidFill>
              <a:latin typeface="Liberation Serif"/>
              <a:cs typeface="Arial"/>
            </a:endParaRPr>
          </a:p>
        </p:txBody>
      </p:sp>
      <p:sp>
        <p:nvSpPr>
          <p:cNvPr id="10" name="Пятиугольник 9"/>
          <p:cNvSpPr/>
          <p:nvPr/>
        </p:nvSpPr>
        <p:spPr bwMode="auto">
          <a:xfrm>
            <a:off x="3410813" y="2122969"/>
            <a:ext cx="6044982" cy="646331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FF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Информирует</a:t>
            </a:r>
            <a:r>
              <a:rPr lang="ru-RU" b="1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 </a:t>
            </a: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о членах товарищества и их платежной дисциплине</a:t>
            </a:r>
            <a:endParaRPr dirty="0"/>
          </a:p>
        </p:txBody>
      </p:sp>
      <p:sp>
        <p:nvSpPr>
          <p:cNvPr id="11" name="Пятиугольник 10"/>
          <p:cNvSpPr/>
          <p:nvPr/>
        </p:nvSpPr>
        <p:spPr bwMode="auto">
          <a:xfrm>
            <a:off x="3402870" y="5115473"/>
            <a:ext cx="6042822" cy="923330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Вводит ограничение силами товарищества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(работник МЭС присутствует для оформления акта ограничения и не участвует в других процессах)</a:t>
            </a:r>
            <a:endParaRPr dirty="0"/>
          </a:p>
        </p:txBody>
      </p:sp>
      <p:sp>
        <p:nvSpPr>
          <p:cNvPr id="12" name="Пятиугольник 11"/>
          <p:cNvSpPr/>
          <p:nvPr/>
        </p:nvSpPr>
        <p:spPr bwMode="auto">
          <a:xfrm>
            <a:off x="3402870" y="2972083"/>
            <a:ext cx="6037759" cy="646331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38100">
            <a:solidFill>
              <a:srgbClr val="FF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ea typeface="Calibri"/>
                <a:cs typeface="Arial"/>
              </a:rPr>
              <a:t>Информирует о намерении отключить члена СНТ, не имеющего договорных отношений с МЭС</a:t>
            </a:r>
            <a:endParaRPr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579374" y="4595454"/>
            <a:ext cx="3387205" cy="19367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75882" y="1818039"/>
            <a:ext cx="2394191" cy="1750258"/>
          </a:xfrm>
          <a:prstGeom prst="rect">
            <a:avLst/>
          </a:prstGeom>
          <a:ln w="38100">
            <a:noFill/>
          </a:ln>
        </p:spPr>
      </p:pic>
      <p:pic>
        <p:nvPicPr>
          <p:cNvPr id="397158819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33985" y="3585376"/>
            <a:ext cx="2980535" cy="17251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43984" y="254728"/>
            <a:ext cx="10886016" cy="409782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КОНТРОЛЬ МЭС ЗА самоограничением режима потребления</a:t>
            </a:r>
            <a:endParaRPr sz="2000" b="1" dirty="0"/>
          </a:p>
        </p:txBody>
      </p:sp>
      <p:graphicFrame>
        <p:nvGraphicFramePr>
          <p:cNvPr id="8" name="Схе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729433"/>
              </p:ext>
            </p:extLst>
          </p:nvPr>
        </p:nvGraphicFramePr>
        <p:xfrm>
          <a:off x="4386942" y="952499"/>
          <a:ext cx="8738507" cy="5996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 bwMode="auto">
          <a:xfrm>
            <a:off x="543984" y="2973124"/>
            <a:ext cx="3985310" cy="2256102"/>
          </a:xfrm>
          <a:prstGeom prst="roundRect">
            <a:avLst>
              <a:gd name="adj" fmla="val 10000"/>
            </a:avLst>
          </a:prstGeom>
          <a:blipFill>
            <a:blip r:embed="rId7"/>
            <a:stretch/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ПОЛНОМОЧИЯ председателя СНТ</a:t>
            </a: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2037522" y="1192696"/>
            <a:ext cx="2878078" cy="1025404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 dirty="0">
                <a:latin typeface="Liberation Serif"/>
              </a:rPr>
              <a:t>Права</a:t>
            </a:r>
            <a:endParaRPr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8368748" y="1192696"/>
            <a:ext cx="3279912" cy="1025404"/>
          </a:xfrm>
          <a:prstGeom prst="roundRect">
            <a:avLst>
              <a:gd name="adj" fmla="val 16667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 dirty="0">
                <a:latin typeface="Liberation Serif"/>
              </a:rPr>
              <a:t>Обязанности</a:t>
            </a:r>
            <a:endParaRPr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925284" y="2754511"/>
            <a:ext cx="5029201" cy="754002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algn="just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/>
              </a:rPr>
              <a:t>Требовать доступ к объектам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Liberation Serif"/>
              </a:rPr>
              <a:t>Садоводов</a:t>
            </a:r>
            <a:endParaRPr dirty="0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925284" y="3906078"/>
            <a:ext cx="5029201" cy="1113183"/>
          </a:xfrm>
          <a:prstGeom prst="roundRect">
            <a:avLst>
              <a:gd name="adj" fmla="val 4006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algn="just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/>
              </a:rPr>
              <a:t>Обращаться в полицию о привлечении должника к административной ответственности (ст. 7.19 КоАП РФ)</a:t>
            </a:r>
            <a:endParaRPr lang="ru-RU" sz="1600" dirty="0">
              <a:solidFill>
                <a:srgbClr val="003264"/>
              </a:solidFill>
              <a:latin typeface="Liberation Serif"/>
              <a:ea typeface="Calibri"/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925284" y="5460145"/>
            <a:ext cx="5029201" cy="852317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algn="just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/>
              </a:rPr>
              <a:t>Проверять соблюдение ограничения</a:t>
            </a:r>
            <a:endParaRPr lang="ru-RU" sz="1600" dirty="0">
              <a:solidFill>
                <a:srgbClr val="003264"/>
              </a:solidFill>
              <a:latin typeface="Liberation Serif"/>
              <a:ea typeface="Calibri"/>
              <a:cs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7116417" y="2754511"/>
            <a:ext cx="5482209" cy="75400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99073"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</a:rPr>
              <a:t>Не ограничивать добросовестных Садоводов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cs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7116417" y="4572001"/>
            <a:ext cx="5482209" cy="174046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99073"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</a:rPr>
              <a:t>Возобновить электроснабжение объекта Садовода-должника не позднее 2 календарных дней со дня оплаты задолженности или заключения соглашения о порядке погашения задолженности (в соответствии с п. 120 Правил № 354)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2294911" y="821874"/>
            <a:ext cx="2928730" cy="598364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 dirty="0">
                <a:latin typeface="Liberation Serif"/>
              </a:rPr>
              <a:t>ЗВСП</a:t>
            </a:r>
            <a:endParaRPr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8123427" y="821874"/>
            <a:ext cx="3083668" cy="598364"/>
          </a:xfrm>
          <a:prstGeom prst="roundRect">
            <a:avLst>
              <a:gd name="adj" fmla="val 16667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 dirty="0">
                <a:latin typeface="Liberation Serif"/>
              </a:rPr>
              <a:t>ИСК</a:t>
            </a:r>
            <a:endParaRPr dirty="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722086" y="1443837"/>
            <a:ext cx="5938269" cy="133086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Условия подачи (глава 11  ГПК РФ):</a:t>
            </a: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должник требование взыскателя не оспаривает; </a:t>
            </a:r>
            <a:endParaRPr lang="ru-RU" sz="1400" dirty="0">
              <a:latin typeface="Liberation Serif" panose="02020603050405020304" pitchFamily="18" charset="0"/>
            </a:endParaRP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сумма требований </a:t>
            </a:r>
            <a:r>
              <a:rPr lang="ru-RU" sz="1400" b="1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не превышает 500 тыс. руб.;</a:t>
            </a:r>
            <a:endParaRPr lang="ru-RU" sz="1400" dirty="0">
              <a:latin typeface="Liberation Serif" panose="02020603050405020304" pitchFamily="18" charset="0"/>
            </a:endParaRPr>
          </a:p>
          <a:p>
            <a:pPr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должник проживает или находится  на территории России.</a:t>
            </a:r>
            <a:endParaRPr lang="ru-RU" sz="14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457200" lvl="0" algn="ctr" defTabSz="999073">
              <a:lnSpc>
                <a:spcPct val="114999"/>
              </a:lnSpc>
              <a:defRPr/>
            </a:pPr>
            <a:endParaRPr lang="ru-RU" sz="1600" b="1" dirty="0">
              <a:solidFill>
                <a:srgbClr val="003264"/>
              </a:solidFill>
              <a:latin typeface="Liberation Serif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22087" y="2928075"/>
            <a:ext cx="5938269" cy="52865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</a:rPr>
              <a:t>Стороны  -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взыскатель и должник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Calibri"/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722087" y="5147519"/>
            <a:ext cx="5938269" cy="1158438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</a:rPr>
              <a:t>Суд </a:t>
            </a: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Подается в суд по месту жительства (ст. 28 ГПК РФ) или по месту исполнения договора (ст. 29 ГПК РФ)</a:t>
            </a: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мировой суд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Calibri"/>
              <a:cs typeface="Times New Roman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50B1ABA-7765-45E3-B666-5A316B62659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543984" y="135854"/>
            <a:ext cx="10253717" cy="59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99073">
              <a:lnSpc>
                <a:spcPct val="85000"/>
              </a:lnSpc>
              <a:spcBef>
                <a:spcPts val="0"/>
              </a:spcBef>
              <a:buNone/>
              <a:defRPr lang="en-US" sz="2400" cap="all" spc="-55">
                <a:solidFill>
                  <a:srgbClr val="003264"/>
                </a:solidFill>
                <a:latin typeface="Arial"/>
                <a:ea typeface="Arial"/>
                <a:cs typeface="Arial"/>
              </a:defRPr>
            </a:lvl1pPr>
          </a:lstStyle>
          <a:p>
            <a:pPr>
              <a:defRPr/>
            </a:pPr>
            <a:br>
              <a:rPr lang="ru-RU" sz="2000" b="1" dirty="0">
                <a:latin typeface="Liberation Serif" panose="02020603050405020304" pitchFamily="18" charset="0"/>
              </a:rPr>
            </a:br>
            <a:r>
              <a:rPr lang="ru-RU" sz="1900" b="1" dirty="0">
                <a:latin typeface="Liberation Serif" panose="02020603050405020304" pitchFamily="18" charset="0"/>
              </a:rPr>
              <a:t>Судебный порядок</a:t>
            </a:r>
            <a:endParaRPr lang="ru-RU" b="1" dirty="0">
              <a:latin typeface="Liberation Serif" panose="02020603050405020304" pitchFamily="18" charset="0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B20D0077-3559-4AA1-9B7D-E6018D593575}"/>
              </a:ext>
            </a:extLst>
          </p:cNvPr>
          <p:cNvSpPr/>
          <p:nvPr/>
        </p:nvSpPr>
        <p:spPr bwMode="auto">
          <a:xfrm>
            <a:off x="722087" y="3553371"/>
            <a:ext cx="5938269" cy="68602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</a:rPr>
              <a:t>Сроки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в течение 10 дней с момента поступления заявления в суд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Calibri"/>
              <a:cs typeface="Times New Roman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78BF8FA8-2511-4FE4-A4E7-26570F26AE67}"/>
              </a:ext>
            </a:extLst>
          </p:cNvPr>
          <p:cNvSpPr/>
          <p:nvPr/>
        </p:nvSpPr>
        <p:spPr bwMode="auto">
          <a:xfrm>
            <a:off x="722087" y="4350445"/>
            <a:ext cx="5938269" cy="68602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/>
              </a:rPr>
              <a:t>Порядок рассмотрения</a:t>
            </a: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600" dirty="0">
                <a:solidFill>
                  <a:srgbClr val="003264"/>
                </a:solidFill>
                <a:latin typeface="Arial"/>
                <a:cs typeface="Arial"/>
              </a:rPr>
              <a:t>       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Судьей единолично(без вызова сторон)</a:t>
            </a:r>
            <a:endParaRPr lang="ru-RU" sz="1600" dirty="0">
              <a:latin typeface="Liberation Serif" panose="02020603050405020304" pitchFamily="18" charset="0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0BE8099D-8007-4AF4-8C3D-61D28E62A01E}"/>
              </a:ext>
            </a:extLst>
          </p:cNvPr>
          <p:cNvSpPr/>
          <p:nvPr/>
        </p:nvSpPr>
        <p:spPr bwMode="auto">
          <a:xfrm>
            <a:off x="7068690" y="2867351"/>
            <a:ext cx="5758543" cy="58938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Стороны  -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истец и ответчик 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Calibri"/>
              <a:cs typeface="Times New Roman"/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A269167C-65A9-454F-AA9C-1E91FEF8C279}"/>
              </a:ext>
            </a:extLst>
          </p:cNvPr>
          <p:cNvSpPr/>
          <p:nvPr/>
        </p:nvSpPr>
        <p:spPr bwMode="auto">
          <a:xfrm>
            <a:off x="7068690" y="3506173"/>
            <a:ext cx="5758543" cy="68602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Сроки  -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до 2-х месяцев</a:t>
            </a:r>
            <a:endParaRPr lang="ru-RU" sz="1600" dirty="0">
              <a:solidFill>
                <a:srgbClr val="003264"/>
              </a:solidFill>
              <a:latin typeface="Liberation Serif" panose="02020603050405020304" pitchFamily="18" charset="0"/>
              <a:ea typeface="Calibri"/>
              <a:cs typeface="Times New Roman"/>
            </a:endParaRPr>
          </a:p>
        </p:txBody>
      </p:sp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2C55D769-EB52-416B-8248-3E8978B924F8}"/>
              </a:ext>
            </a:extLst>
          </p:cNvPr>
          <p:cNvSpPr/>
          <p:nvPr/>
        </p:nvSpPr>
        <p:spPr bwMode="auto">
          <a:xfrm>
            <a:off x="7068689" y="4298647"/>
            <a:ext cx="5758543" cy="68602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Порядок рассмотрения </a:t>
            </a: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Судебное заседание с участием сторон</a:t>
            </a: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 </a:t>
            </a:r>
            <a:endParaRPr lang="ru-RU" sz="1400" dirty="0">
              <a:latin typeface="Liberation Serif" panose="02020603050405020304" pitchFamily="18" charset="0"/>
            </a:endParaRPr>
          </a:p>
        </p:txBody>
      </p:sp>
      <p:sp>
        <p:nvSpPr>
          <p:cNvPr id="20" name="Скругленный прямоугольник 6">
            <a:extLst>
              <a:ext uri="{FF2B5EF4-FFF2-40B4-BE49-F238E27FC236}">
                <a16:creationId xmlns:a16="http://schemas.microsoft.com/office/drawing/2014/main" id="{59B6C5F4-EE6E-48B4-868D-9B0E5E8ACFA1}"/>
              </a:ext>
            </a:extLst>
          </p:cNvPr>
          <p:cNvSpPr/>
          <p:nvPr/>
        </p:nvSpPr>
        <p:spPr bwMode="auto">
          <a:xfrm>
            <a:off x="7068688" y="5091121"/>
            <a:ext cx="5758543" cy="1158438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Суд</a:t>
            </a:r>
          </a:p>
          <a:p>
            <a:pPr marL="457200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Подается в суд по месту жительства (ст. 28 ГПК РФ) или по месту исполнения договора (ст. 29 ГПК РФ)</a:t>
            </a: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районный суд</a:t>
            </a: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 </a:t>
            </a:r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:a16="http://schemas.microsoft.com/office/drawing/2014/main" id="{12ED14B0-4944-45C2-8125-DA8688BFCC04}"/>
              </a:ext>
            </a:extLst>
          </p:cNvPr>
          <p:cNvSpPr/>
          <p:nvPr/>
        </p:nvSpPr>
        <p:spPr bwMode="auto">
          <a:xfrm>
            <a:off x="7068690" y="1420238"/>
            <a:ext cx="5758541" cy="1330860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defTabSz="999073">
              <a:lnSpc>
                <a:spcPct val="114999"/>
              </a:lnSpc>
              <a:defRPr/>
            </a:pPr>
            <a:endParaRPr lang="ru-RU" sz="16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457200" lvl="0" defTabSz="999073">
              <a:lnSpc>
                <a:spcPct val="114999"/>
              </a:lnSpc>
              <a:defRPr/>
            </a:pP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</a:rPr>
              <a:t>Условия подачи (глава 11  ГПК РФ):</a:t>
            </a: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отменен судебный приказ;</a:t>
            </a:r>
            <a:endParaRPr lang="ru-RU" sz="1400" dirty="0">
              <a:latin typeface="Liberation Serif" panose="02020603050405020304" pitchFamily="18" charset="0"/>
            </a:endParaRPr>
          </a:p>
          <a:p>
            <a:pPr>
              <a:spcAft>
                <a:spcPts val="600"/>
              </a:spcAft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сумма требований </a:t>
            </a:r>
            <a:r>
              <a:rPr lang="ru-RU" sz="1400" b="1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любая;</a:t>
            </a:r>
            <a:endParaRPr lang="ru-RU" sz="1400" dirty="0">
              <a:latin typeface="Liberation Serif" panose="02020603050405020304" pitchFamily="18" charset="0"/>
            </a:endParaRPr>
          </a:p>
          <a:p>
            <a:pPr>
              <a:buClr>
                <a:srgbClr val="FF6600"/>
              </a:buClr>
              <a:buSzPct val="120000"/>
              <a:defRPr/>
            </a:pPr>
            <a:r>
              <a:rPr lang="ru-RU" sz="14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         должник оспаривает требования взыскателя.</a:t>
            </a:r>
            <a:endParaRPr lang="ru-RU" sz="1400" b="1" dirty="0">
              <a:solidFill>
                <a:srgbClr val="003264"/>
              </a:solidFill>
              <a:latin typeface="Liberation Serif" panose="02020603050405020304" pitchFamily="18" charset="0"/>
            </a:endParaRPr>
          </a:p>
          <a:p>
            <a:pPr marL="457200" lvl="0" algn="ctr" defTabSz="999073">
              <a:lnSpc>
                <a:spcPct val="114999"/>
              </a:lnSpc>
              <a:defRPr/>
            </a:pPr>
            <a:endParaRPr lang="ru-RU" sz="1600" b="1" dirty="0">
              <a:solidFill>
                <a:srgbClr val="003264"/>
              </a:solidFill>
              <a:latin typeface="Liberation Serif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C8AA43-024D-45F0-B71C-1A474AECD12B}"/>
              </a:ext>
            </a:extLst>
          </p:cNvPr>
          <p:cNvSpPr txBox="1"/>
          <p:nvPr/>
        </p:nvSpPr>
        <p:spPr bwMode="auto">
          <a:xfrm>
            <a:off x="466928" y="6384582"/>
            <a:ext cx="10330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Для определения территориальной подсудности мировых судей используйте систем</a:t>
            </a:r>
            <a:b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</a:b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ГАС «Правосудие» </a:t>
            </a:r>
            <a:r>
              <a:rPr lang="en-US" sz="1600" b="1" u="sng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  <a:hlinkClick r:id="rId2" tooltip="https://sudrf.ru/"/>
              </a:rPr>
              <a:t>https://sudrf.ru</a:t>
            </a:r>
            <a:r>
              <a:rPr lang="ru-RU" sz="1600" b="1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. </a:t>
            </a:r>
            <a:r>
              <a:rPr lang="ru-RU" sz="160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Для поиска выберите уровень подсудности «Мировые судьи»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40A9387-0EB4-4256-9616-812250C12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931563" y="6370358"/>
            <a:ext cx="966807" cy="88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2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 bwMode="auto">
          <a:xfrm>
            <a:off x="503938" y="254728"/>
            <a:ext cx="10515584" cy="402026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Что указать в заявлении/иске</a:t>
            </a:r>
            <a:endParaRPr b="1" dirty="0"/>
          </a:p>
        </p:txBody>
      </p:sp>
      <p:sp>
        <p:nvSpPr>
          <p:cNvPr id="7" name="Полилиния 6"/>
          <p:cNvSpPr/>
          <p:nvPr/>
        </p:nvSpPr>
        <p:spPr bwMode="auto">
          <a:xfrm>
            <a:off x="5585042" y="1290129"/>
            <a:ext cx="7365811" cy="535826"/>
          </a:xfrm>
          <a:custGeom>
            <a:avLst/>
            <a:gdLst>
              <a:gd name="connsiteX0" fmla="*/ 0 w 7365811"/>
              <a:gd name="connsiteY0" fmla="*/ 0 h 535826"/>
              <a:gd name="connsiteX1" fmla="*/ 7365811 w 7365811"/>
              <a:gd name="connsiteY1" fmla="*/ 0 h 535826"/>
              <a:gd name="connsiteX2" fmla="*/ 7365811 w 7365811"/>
              <a:gd name="connsiteY2" fmla="*/ 535826 h 535826"/>
              <a:gd name="connsiteX3" fmla="*/ 0 w 7365811"/>
              <a:gd name="connsiteY3" fmla="*/ 535826 h 535826"/>
              <a:gd name="connsiteX4" fmla="*/ 0 w 7365811"/>
              <a:gd name="connsiteY4" fmla="*/ 0 h 53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811" h="535826" extrusionOk="0">
                <a:moveTo>
                  <a:pt x="0" y="0"/>
                </a:moveTo>
                <a:lnTo>
                  <a:pt x="7365811" y="0"/>
                </a:lnTo>
                <a:lnTo>
                  <a:pt x="7365811" y="535826"/>
                </a:lnTo>
                <a:lnTo>
                  <a:pt x="0" y="53582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5312" tIns="40640" rIns="40640" bIns="40640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Liberation Serif"/>
              <a:cs typeface="Arial"/>
            </a:endParaRPr>
          </a:p>
        </p:txBody>
      </p:sp>
      <p:sp>
        <p:nvSpPr>
          <p:cNvPr id="9" name="Полилиния 8"/>
          <p:cNvSpPr/>
          <p:nvPr/>
        </p:nvSpPr>
        <p:spPr bwMode="auto">
          <a:xfrm>
            <a:off x="5585042" y="2243249"/>
            <a:ext cx="6880572" cy="370677"/>
          </a:xfrm>
          <a:custGeom>
            <a:avLst/>
            <a:gdLst>
              <a:gd name="connsiteX0" fmla="*/ 0 w 6880572"/>
              <a:gd name="connsiteY0" fmla="*/ 0 h 535826"/>
              <a:gd name="connsiteX1" fmla="*/ 6880572 w 6880572"/>
              <a:gd name="connsiteY1" fmla="*/ 0 h 535826"/>
              <a:gd name="connsiteX2" fmla="*/ 6880572 w 6880572"/>
              <a:gd name="connsiteY2" fmla="*/ 535826 h 535826"/>
              <a:gd name="connsiteX3" fmla="*/ 0 w 6880572"/>
              <a:gd name="connsiteY3" fmla="*/ 535826 h 535826"/>
              <a:gd name="connsiteX4" fmla="*/ 0 w 6880572"/>
              <a:gd name="connsiteY4" fmla="*/ 0 h 53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0572" h="535826" extrusionOk="0">
                <a:moveTo>
                  <a:pt x="0" y="0"/>
                </a:moveTo>
                <a:lnTo>
                  <a:pt x="6880572" y="0"/>
                </a:lnTo>
                <a:lnTo>
                  <a:pt x="6880572" y="535826"/>
                </a:lnTo>
                <a:lnTo>
                  <a:pt x="0" y="53582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5312" tIns="40640" rIns="40640" bIns="40640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Liberation Serif"/>
              <a:cs typeface="Arial"/>
            </a:endParaRPr>
          </a:p>
        </p:txBody>
      </p:sp>
      <p:sp>
        <p:nvSpPr>
          <p:cNvPr id="19" name="Полилиния 18"/>
          <p:cNvSpPr/>
          <p:nvPr/>
        </p:nvSpPr>
        <p:spPr bwMode="auto">
          <a:xfrm>
            <a:off x="1063055" y="3458994"/>
            <a:ext cx="7365811" cy="535826"/>
          </a:xfrm>
          <a:custGeom>
            <a:avLst/>
            <a:gdLst>
              <a:gd name="connsiteX0" fmla="*/ 0 w 7365811"/>
              <a:gd name="connsiteY0" fmla="*/ 0 h 535826"/>
              <a:gd name="connsiteX1" fmla="*/ 7365811 w 7365811"/>
              <a:gd name="connsiteY1" fmla="*/ 0 h 535826"/>
              <a:gd name="connsiteX2" fmla="*/ 7365811 w 7365811"/>
              <a:gd name="connsiteY2" fmla="*/ 535826 h 535826"/>
              <a:gd name="connsiteX3" fmla="*/ 0 w 7365811"/>
              <a:gd name="connsiteY3" fmla="*/ 535826 h 535826"/>
              <a:gd name="connsiteX4" fmla="*/ 0 w 7365811"/>
              <a:gd name="connsiteY4" fmla="*/ 0 h 53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811" h="535826" extrusionOk="0">
                <a:moveTo>
                  <a:pt x="0" y="0"/>
                </a:moveTo>
                <a:lnTo>
                  <a:pt x="7365811" y="0"/>
                </a:lnTo>
                <a:lnTo>
                  <a:pt x="7365811" y="535826"/>
                </a:lnTo>
                <a:lnTo>
                  <a:pt x="0" y="53582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5312" tIns="40640" rIns="40640" bIns="40640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Liberation Serif"/>
              <a:cs typeface="Arial"/>
            </a:endParaRPr>
          </a:p>
        </p:txBody>
      </p:sp>
      <p:sp>
        <p:nvSpPr>
          <p:cNvPr id="23" name="Скругленный прямоугольник 16"/>
          <p:cNvSpPr/>
          <p:nvPr/>
        </p:nvSpPr>
        <p:spPr bwMode="auto">
          <a:xfrm>
            <a:off x="4927600" y="921127"/>
            <a:ext cx="7274560" cy="385475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defRPr/>
            </a:pPr>
            <a:r>
              <a:rPr lang="ru-RU" sz="1550" b="1" cap="all">
                <a:solidFill>
                  <a:srgbClr val="003264"/>
                </a:solidFill>
                <a:latin typeface="Liberation Serif"/>
                <a:cs typeface="Arial"/>
              </a:rPr>
              <a:t>наименование суда, в который подается заявление</a:t>
            </a:r>
            <a:endParaRPr/>
          </a:p>
        </p:txBody>
      </p:sp>
      <p:sp>
        <p:nvSpPr>
          <p:cNvPr id="24" name="Скругленный прямоугольник 16"/>
          <p:cNvSpPr/>
          <p:nvPr/>
        </p:nvSpPr>
        <p:spPr bwMode="auto">
          <a:xfrm>
            <a:off x="4929782" y="1374512"/>
            <a:ext cx="6736353" cy="67490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наименование, адрес, идентификационный номер</a:t>
            </a:r>
            <a:b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</a:b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налогоплательщика – взыскателя.</a:t>
            </a:r>
            <a:endParaRPr dirty="0"/>
          </a:p>
        </p:txBody>
      </p:sp>
      <p:sp>
        <p:nvSpPr>
          <p:cNvPr id="26" name="Скругленный прямоугольник 16"/>
          <p:cNvSpPr/>
          <p:nvPr/>
        </p:nvSpPr>
        <p:spPr bwMode="auto">
          <a:xfrm>
            <a:off x="5052619" y="2079716"/>
            <a:ext cx="6047105" cy="43062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сведения о должнике</a:t>
            </a:r>
            <a:endParaRPr dirty="0"/>
          </a:p>
        </p:txBody>
      </p:sp>
      <p:sp>
        <p:nvSpPr>
          <p:cNvPr id="27" name="Полилиния 26"/>
          <p:cNvSpPr/>
          <p:nvPr/>
        </p:nvSpPr>
        <p:spPr bwMode="auto">
          <a:xfrm>
            <a:off x="4673600" y="2651928"/>
            <a:ext cx="8077200" cy="1992270"/>
          </a:xfrm>
          <a:custGeom>
            <a:avLst/>
            <a:gdLst>
              <a:gd name="connsiteX0" fmla="*/ 0 w 7365811"/>
              <a:gd name="connsiteY0" fmla="*/ 0 h 535826"/>
              <a:gd name="connsiteX1" fmla="*/ 7365811 w 7365811"/>
              <a:gd name="connsiteY1" fmla="*/ 0 h 535826"/>
              <a:gd name="connsiteX2" fmla="*/ 7365811 w 7365811"/>
              <a:gd name="connsiteY2" fmla="*/ 535826 h 535826"/>
              <a:gd name="connsiteX3" fmla="*/ 0 w 7365811"/>
              <a:gd name="connsiteY3" fmla="*/ 535826 h 535826"/>
              <a:gd name="connsiteX4" fmla="*/ 0 w 7365811"/>
              <a:gd name="connsiteY4" fmla="*/ 0 h 53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811" h="535826" extrusionOk="0">
                <a:moveTo>
                  <a:pt x="0" y="0"/>
                </a:moveTo>
                <a:lnTo>
                  <a:pt x="7365811" y="0"/>
                </a:lnTo>
                <a:lnTo>
                  <a:pt x="7365811" y="535826"/>
                </a:lnTo>
                <a:lnTo>
                  <a:pt x="0" y="53582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5312" tIns="40640" rIns="40640" bIns="40640" numCol="1" spcCol="1270" anchor="ctr" anchorCtr="0">
            <a:noAutofit/>
          </a:bodyPr>
          <a:lstStyle/>
          <a:p>
            <a:pPr marL="285750" lvl="0" indent="-285750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55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ФИО (при наличии), дата и место рождения, место жительства/</a:t>
            </a:r>
            <a:br>
              <a:rPr lang="ru-RU" sz="155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</a:br>
            <a:r>
              <a:rPr lang="ru-RU" sz="155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место пребывания, место работы (если известно), </a:t>
            </a:r>
            <a:endParaRPr sz="1550" dirty="0">
              <a:latin typeface="Liberation Serif" panose="02020603050405020304" pitchFamily="18" charset="0"/>
            </a:endParaRPr>
          </a:p>
          <a:p>
            <a:pPr marL="285750" lvl="0" indent="-285750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55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один из идентификаторов (СНИЛС, ИНН, паспортные данные, серия и номер водительского удостоверения)</a:t>
            </a:r>
            <a:endParaRPr sz="1550" dirty="0">
              <a:latin typeface="Liberation Serif" panose="02020603050405020304" pitchFamily="18" charset="0"/>
            </a:endParaRPr>
          </a:p>
          <a:p>
            <a:pPr marL="285750" lvl="0" indent="-285750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550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если неизвестны дата и место рождения должника, один из идентификаторов должника, об этом указывается в заявлении о вынесении судебного приказа и такая информация по запросу суда предоставляется органами Фонда пенсионного и социального страхования Российской Федерации, и (или) Налоговыми органами, и (или) Органами внутренних дел</a:t>
            </a:r>
            <a:endParaRPr sz="1550" dirty="0">
              <a:latin typeface="Liberation Serif" panose="02020603050405020304" pitchFamily="18" charset="0"/>
            </a:endParaRPr>
          </a:p>
        </p:txBody>
      </p:sp>
      <p:sp>
        <p:nvSpPr>
          <p:cNvPr id="28" name="Скругленный прямоугольник 16"/>
          <p:cNvSpPr/>
          <p:nvPr/>
        </p:nvSpPr>
        <p:spPr bwMode="auto">
          <a:xfrm>
            <a:off x="4895587" y="4646560"/>
            <a:ext cx="7823200" cy="53946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цена иска, размер госпошлины</a:t>
            </a:r>
            <a:endParaRPr dirty="0"/>
          </a:p>
        </p:txBody>
      </p:sp>
      <p:sp>
        <p:nvSpPr>
          <p:cNvPr id="29" name="Скругленный прямоугольник 16"/>
          <p:cNvSpPr/>
          <p:nvPr/>
        </p:nvSpPr>
        <p:spPr bwMode="auto">
          <a:xfrm>
            <a:off x="4927599" y="5266529"/>
            <a:ext cx="7675217" cy="53946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требование взыскателя и обстоятельства, на которых оно основано</a:t>
            </a:r>
            <a:endParaRPr dirty="0"/>
          </a:p>
        </p:txBody>
      </p:sp>
      <p:sp>
        <p:nvSpPr>
          <p:cNvPr id="31" name="Скругленный прямоугольник 16"/>
          <p:cNvSpPr/>
          <p:nvPr/>
        </p:nvSpPr>
        <p:spPr bwMode="auto">
          <a:xfrm>
            <a:off x="4909908" y="5999816"/>
            <a:ext cx="7885709" cy="53946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документы, подтверждающие обоснованность требования взыскателя</a:t>
            </a:r>
            <a:endParaRPr dirty="0"/>
          </a:p>
        </p:txBody>
      </p:sp>
      <p:sp>
        <p:nvSpPr>
          <p:cNvPr id="32" name="Скругленный прямоугольник 16"/>
          <p:cNvSpPr/>
          <p:nvPr/>
        </p:nvSpPr>
        <p:spPr bwMode="auto">
          <a:xfrm>
            <a:off x="4972417" y="6627590"/>
            <a:ext cx="7823200" cy="42292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50" b="1" cap="all" dirty="0">
                <a:solidFill>
                  <a:srgbClr val="003264"/>
                </a:solidFill>
                <a:latin typeface="Liberation Serif"/>
                <a:cs typeface="Arial"/>
              </a:rPr>
              <a:t>перечень прилагаемых документов</a:t>
            </a:r>
            <a:endParaRPr dirty="0"/>
          </a:p>
        </p:txBody>
      </p:sp>
      <p:sp>
        <p:nvSpPr>
          <p:cNvPr id="34" name="Овал 33"/>
          <p:cNvSpPr/>
          <p:nvPr/>
        </p:nvSpPr>
        <p:spPr bwMode="auto">
          <a:xfrm>
            <a:off x="4300916" y="807280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1</a:t>
            </a:r>
            <a:endParaRPr/>
          </a:p>
        </p:txBody>
      </p:sp>
      <p:sp>
        <p:nvSpPr>
          <p:cNvPr id="35" name="Овал 34"/>
          <p:cNvSpPr/>
          <p:nvPr/>
        </p:nvSpPr>
        <p:spPr bwMode="auto">
          <a:xfrm>
            <a:off x="4332666" y="1470550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2</a:t>
            </a:r>
            <a:endParaRPr/>
          </a:p>
        </p:txBody>
      </p:sp>
      <p:sp>
        <p:nvSpPr>
          <p:cNvPr id="36" name="Овал 35"/>
          <p:cNvSpPr/>
          <p:nvPr/>
        </p:nvSpPr>
        <p:spPr bwMode="auto">
          <a:xfrm>
            <a:off x="4346921" y="2108941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3</a:t>
            </a:r>
            <a:endParaRPr/>
          </a:p>
        </p:txBody>
      </p:sp>
      <p:sp>
        <p:nvSpPr>
          <p:cNvPr id="37" name="Овал 36"/>
          <p:cNvSpPr/>
          <p:nvPr/>
        </p:nvSpPr>
        <p:spPr bwMode="auto">
          <a:xfrm>
            <a:off x="4295641" y="4644198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4</a:t>
            </a:r>
            <a:endParaRPr/>
          </a:p>
        </p:txBody>
      </p:sp>
      <p:sp>
        <p:nvSpPr>
          <p:cNvPr id="38" name="Овал 37"/>
          <p:cNvSpPr/>
          <p:nvPr/>
        </p:nvSpPr>
        <p:spPr bwMode="auto">
          <a:xfrm>
            <a:off x="4295641" y="5266529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5</a:t>
            </a:r>
            <a:endParaRPr/>
          </a:p>
        </p:txBody>
      </p:sp>
      <p:sp>
        <p:nvSpPr>
          <p:cNvPr id="39" name="Овал 38"/>
          <p:cNvSpPr/>
          <p:nvPr/>
        </p:nvSpPr>
        <p:spPr bwMode="auto">
          <a:xfrm>
            <a:off x="4332666" y="5921614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6</a:t>
            </a:r>
            <a:endParaRPr/>
          </a:p>
        </p:txBody>
      </p:sp>
      <p:sp>
        <p:nvSpPr>
          <p:cNvPr id="40" name="Овал 39"/>
          <p:cNvSpPr/>
          <p:nvPr/>
        </p:nvSpPr>
        <p:spPr bwMode="auto">
          <a:xfrm>
            <a:off x="4300916" y="6518094"/>
            <a:ext cx="532424" cy="53242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latin typeface="Liberation Serif"/>
                <a:cs typeface="Arial"/>
              </a:rPr>
              <a:t>7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9325" y="1921073"/>
            <a:ext cx="3964322" cy="34993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43984" y="268890"/>
            <a:ext cx="10239630" cy="381457"/>
          </a:xfrm>
          <a:prstGeom prst="rect">
            <a:avLst/>
          </a:prstGeom>
          <a:noFill/>
          <a:ln>
            <a:noFill/>
          </a:ln>
        </p:spPr>
        <p:txBody>
          <a:bodyPr vert="horz" wrap="square" lIns="103448" tIns="51724" rIns="103448" bIns="51724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документы к иску</a:t>
            </a:r>
            <a:endParaRPr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994400" y="650349"/>
            <a:ext cx="5922532" cy="5318878"/>
          </a:xfrm>
          <a:prstGeom prst="rect">
            <a:avLst/>
          </a:prstGeom>
          <a:noFill/>
        </p:spPr>
      </p:sp>
      <p:sp>
        <p:nvSpPr>
          <p:cNvPr id="23" name="Скругленный прямоугольник 22"/>
          <p:cNvSpPr/>
          <p:nvPr/>
        </p:nvSpPr>
        <p:spPr bwMode="auto">
          <a:xfrm>
            <a:off x="543984" y="6269751"/>
            <a:ext cx="12178103" cy="637477"/>
          </a:xfrm>
          <a:prstGeom prst="roundRect">
            <a:avLst>
              <a:gd name="adj" fmla="val 16667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  <a:latin typeface="Liberation Serif" panose="02020603050405020304" pitchFamily="18" charset="0"/>
                <a:cs typeface="Arial"/>
              </a:rPr>
              <a:t>*</a:t>
            </a:r>
            <a:r>
              <a:rPr lang="ru-RU" sz="1600" dirty="0">
                <a:solidFill>
                  <a:schemeClr val="bg1"/>
                </a:solidFill>
                <a:latin typeface="Liberation Serif" panose="02020603050405020304" pitchFamily="18" charset="0"/>
                <a:cs typeface="Arial"/>
              </a:rPr>
              <a:t>каждая страница прилагаемого к ЗВСП/иску документа должна быть заверена уполномоченным лицом (например, председателем СНТ) в формате: должность, ФИО, дата заверения и роспись, печать (не обязательно, при наличии).</a:t>
            </a:r>
            <a:endParaRPr lang="ru-RU" sz="1600" dirty="0">
              <a:latin typeface="Liberation Serif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3715473" y="17362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 bwMode="auto">
          <a:xfrm>
            <a:off x="3348450" y="893848"/>
            <a:ext cx="9281977" cy="49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Копия (выписка из) Протокола о принятии ответчика в члены товарищества (обязательно)</a:t>
            </a:r>
            <a:endParaRPr dirty="0"/>
          </a:p>
          <a:p>
            <a:pPr marL="285750" indent="-285750"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Копия (выписка из) Реестра членов товарищества  (обязательно)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Копия Устава товарищества (обязательно)</a:t>
            </a:r>
            <a:endParaRPr dirty="0"/>
          </a:p>
          <a:p>
            <a:pPr marL="28575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Копия требования (претензии) истца (при наличии)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Доказательства отказа ответчика от удовлетворения требования (претензии) истца</a:t>
            </a:r>
            <a:br>
              <a:rPr lang="en-US" sz="1700" dirty="0">
                <a:solidFill>
                  <a:srgbClr val="003264"/>
                </a:solidFill>
                <a:latin typeface="Liberation Serif"/>
                <a:cs typeface="Arial"/>
              </a:rPr>
            </a:b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(при наличии)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Документы, подтверждающие совершение действий, направленных на примирение,</a:t>
            </a:r>
            <a:b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</a:b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если такие документы имеются (при наличии)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Уведомление о вручении или иные документы, подтверждающие направление ответчику копий искового заявления (обязательно)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Расчёт суммы исковых требований (обязательно)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Документ, подтверждающий уплату госпошлины (обязательно)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Доверенность представителя (обязательно)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Документ, подтверждающий наличие у представителя высшего юр. образования /ученой степени*, либо документ, удостоверяющий статус адвоката (при рассмотрении дела в апелляционной, кассационной, надзорной инстанции, ВС РФ)</a:t>
            </a:r>
            <a:endParaRPr dirty="0"/>
          </a:p>
          <a:p>
            <a:pPr marL="285750" lvl="0" indent="-285750" defTabSz="533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sz="1700" dirty="0">
                <a:solidFill>
                  <a:srgbClr val="003264"/>
                </a:solidFill>
                <a:latin typeface="Liberation Serif"/>
                <a:cs typeface="Arial"/>
              </a:rPr>
              <a:t>Иные документы, подтверждающие обстоятельства (при наличии)</a:t>
            </a:r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06986" y="2209685"/>
            <a:ext cx="3141464" cy="23620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43984" y="268887"/>
            <a:ext cx="9747029" cy="381457"/>
          </a:xfrm>
          <a:prstGeom prst="rect">
            <a:avLst/>
          </a:prstGeom>
          <a:noFill/>
          <a:ln>
            <a:noFill/>
          </a:ln>
        </p:spPr>
        <p:txBody>
          <a:bodyPr vert="horz" wrap="square" lIns="103448" tIns="51724" rIns="103448" bIns="51724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Как Рассчитать госпошлину</a:t>
            </a:r>
          </a:p>
        </p:txBody>
      </p:sp>
      <p:sp>
        <p:nvSpPr>
          <p:cNvPr id="12" name="Блок-схема: процесс 11"/>
          <p:cNvSpPr/>
          <p:nvPr/>
        </p:nvSpPr>
        <p:spPr bwMode="auto">
          <a:xfrm>
            <a:off x="543984" y="895928"/>
            <a:ext cx="10789034" cy="2248582"/>
          </a:xfrm>
          <a:prstGeom prst="flowChartProcess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b="1" dirty="0">
              <a:solidFill>
                <a:srgbClr val="003264"/>
              </a:solidFill>
              <a:latin typeface="Liberation Serif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Расчет размера государственной пошлины осуществляется в соответствии с изменениями внесенными федеральным законом №259-ФЗ от 08 августа 2024 г. </a:t>
            </a:r>
            <a:endParaRPr dirty="0"/>
          </a:p>
          <a:p>
            <a:pPr>
              <a:defRPr/>
            </a:pPr>
            <a:endParaRPr lang="ru-RU" cap="all" dirty="0">
              <a:solidFill>
                <a:srgbClr val="003264"/>
              </a:solidFill>
              <a:latin typeface="Liberation Serif"/>
              <a:cs typeface="Arial"/>
            </a:endParaRPr>
          </a:p>
          <a:p>
            <a:pPr>
              <a:defRPr/>
            </a:pPr>
            <a:endParaRPr lang="ru-RU" cap="all" dirty="0">
              <a:solidFill>
                <a:srgbClr val="003264"/>
              </a:solidFill>
              <a:latin typeface="Liberation Serif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Размер государственной пошлины рассчитывается по прогрессивной шкале от цены иска. </a:t>
            </a:r>
          </a:p>
          <a:p>
            <a:pPr>
              <a:defRPr/>
            </a:pPr>
            <a:endParaRPr lang="ru-RU" cap="all" dirty="0">
              <a:solidFill>
                <a:srgbClr val="003264"/>
              </a:solidFill>
              <a:latin typeface="Liberation Serif"/>
              <a:cs typeface="Arial"/>
            </a:endParaRPr>
          </a:p>
          <a:p>
            <a:pPr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Актуальные ставки устанавливаются согласно ст. 333.19 Налогового Кодекса РФ</a:t>
            </a:r>
          </a:p>
          <a:p>
            <a:pPr>
              <a:defRPr/>
            </a:pPr>
            <a:r>
              <a:rPr lang="ru-RU" dirty="0">
                <a:latin typeface="Liberation Serif"/>
              </a:rPr>
              <a:t>Размер государственной пошлины при подаче имущественного иска (в суды общей юрисдикции и мировым судьям) рассчитывается по прогрессивной шкале от цены иска</a:t>
            </a:r>
            <a:r>
              <a:rPr lang="ru-RU" sz="1600" dirty="0">
                <a:latin typeface="Liberation Serif"/>
              </a:rPr>
              <a:t>. </a:t>
            </a:r>
            <a:endParaRPr lang="ru-RU" sz="1600" b="1" cap="all" dirty="0">
              <a:solidFill>
                <a:srgbClr val="003264"/>
              </a:solidFill>
              <a:latin typeface="Liberation Serif"/>
              <a:cs typeface="Arial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34095" y="4059727"/>
            <a:ext cx="2159746" cy="198620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V="1">
            <a:off x="7379854" y="3829522"/>
            <a:ext cx="2466109" cy="2216409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1034095" y="3354203"/>
            <a:ext cx="8617905" cy="475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cap="all" dirty="0">
                <a:solidFill>
                  <a:srgbClr val="003264"/>
                </a:solidFill>
                <a:latin typeface="Liberation Serif"/>
                <a:cs typeface="Arial"/>
              </a:rPr>
              <a:t>Калькулятор государственной пошлины</a:t>
            </a:r>
            <a:endParaRPr dirty="0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255768" y="6045931"/>
            <a:ext cx="1856887" cy="377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для Москвы</a:t>
            </a:r>
            <a:endParaRPr dirty="0">
              <a:latin typeface="Liberation Serif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7132177" y="6023841"/>
            <a:ext cx="3158836" cy="377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cs typeface="Arial"/>
              </a:rPr>
              <a:t>для Московской области</a:t>
            </a:r>
            <a:endParaRPr dirty="0">
              <a:latin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43984" y="268887"/>
            <a:ext cx="9747029" cy="381457"/>
          </a:xfrm>
          <a:prstGeom prst="rect">
            <a:avLst/>
          </a:prstGeom>
          <a:noFill/>
          <a:ln>
            <a:noFill/>
          </a:ln>
        </p:spPr>
        <p:txBody>
          <a:bodyPr vert="horz" wrap="square" lIns="103448" tIns="51724" rIns="103448" bIns="51724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Исполнение решения суда по ЗВСП</a:t>
            </a:r>
          </a:p>
        </p:txBody>
      </p:sp>
      <p:sp>
        <p:nvSpPr>
          <p:cNvPr id="11" name="Прямоугольник 13"/>
          <p:cNvSpPr/>
          <p:nvPr/>
        </p:nvSpPr>
        <p:spPr bwMode="auto">
          <a:xfrm flipV="1">
            <a:off x="573184" y="603461"/>
            <a:ext cx="11343748" cy="45719"/>
          </a:xfrm>
          <a:custGeom>
            <a:avLst/>
            <a:gdLst>
              <a:gd name="connsiteX0" fmla="*/ 0 w 5791200"/>
              <a:gd name="connsiteY0" fmla="*/ 0 h 449580"/>
              <a:gd name="connsiteX1" fmla="*/ 5791200 w 5791200"/>
              <a:gd name="connsiteY1" fmla="*/ 0 h 449580"/>
              <a:gd name="connsiteX2" fmla="*/ 5791200 w 5791200"/>
              <a:gd name="connsiteY2" fmla="*/ 449580 h 449580"/>
              <a:gd name="connsiteX3" fmla="*/ 0 w 5791200"/>
              <a:gd name="connsiteY3" fmla="*/ 449580 h 449580"/>
              <a:gd name="connsiteX4" fmla="*/ 0 w 5791200"/>
              <a:gd name="connsiteY4" fmla="*/ 0 h 449580"/>
              <a:gd name="connsiteX0" fmla="*/ 5791200 w 5882640"/>
              <a:gd name="connsiteY0" fmla="*/ 449580 h 541020"/>
              <a:gd name="connsiteX1" fmla="*/ 0 w 5882640"/>
              <a:gd name="connsiteY1" fmla="*/ 449580 h 541020"/>
              <a:gd name="connsiteX2" fmla="*/ 0 w 5882640"/>
              <a:gd name="connsiteY2" fmla="*/ 0 h 541020"/>
              <a:gd name="connsiteX3" fmla="*/ 5791200 w 5882640"/>
              <a:gd name="connsiteY3" fmla="*/ 0 h 541020"/>
              <a:gd name="connsiteX4" fmla="*/ 5882640 w 5882640"/>
              <a:gd name="connsiteY4" fmla="*/ 541020 h 541020"/>
              <a:gd name="connsiteX0" fmla="*/ 5791200 w 5882640"/>
              <a:gd name="connsiteY0" fmla="*/ 449580 h 541020"/>
              <a:gd name="connsiteX1" fmla="*/ 0 w 5882640"/>
              <a:gd name="connsiteY1" fmla="*/ 449580 h 541020"/>
              <a:gd name="connsiteX2" fmla="*/ 0 w 5882640"/>
              <a:gd name="connsiteY2" fmla="*/ 0 h 541020"/>
              <a:gd name="connsiteX3" fmla="*/ 5791200 w 5882640"/>
              <a:gd name="connsiteY3" fmla="*/ 0 h 541020"/>
              <a:gd name="connsiteX4" fmla="*/ 5882640 w 5882640"/>
              <a:gd name="connsiteY4" fmla="*/ 541020 h 541020"/>
              <a:gd name="connsiteX5" fmla="*/ 5791200 w 5882640"/>
              <a:gd name="connsiteY5" fmla="*/ 449580 h 541020"/>
              <a:gd name="connsiteX0" fmla="*/ 5791200 w 5882640"/>
              <a:gd name="connsiteY0" fmla="*/ 449580 h 541020"/>
              <a:gd name="connsiteX1" fmla="*/ 0 w 5882640"/>
              <a:gd name="connsiteY1" fmla="*/ 449580 h 541020"/>
              <a:gd name="connsiteX2" fmla="*/ 0 w 5882640"/>
              <a:gd name="connsiteY2" fmla="*/ 0 h 541020"/>
              <a:gd name="connsiteX3" fmla="*/ 5791200 w 5882640"/>
              <a:gd name="connsiteY3" fmla="*/ 0 h 541020"/>
              <a:gd name="connsiteX4" fmla="*/ 5882640 w 5882640"/>
              <a:gd name="connsiteY4" fmla="*/ 541020 h 541020"/>
              <a:gd name="connsiteX5" fmla="*/ 5882640 w 5882640"/>
              <a:gd name="connsiteY5" fmla="*/ 541020 h 541020"/>
              <a:gd name="connsiteX0" fmla="*/ 5791200 w 6082665"/>
              <a:gd name="connsiteY0" fmla="*/ 449580 h 541020"/>
              <a:gd name="connsiteX1" fmla="*/ 0 w 6082665"/>
              <a:gd name="connsiteY1" fmla="*/ 449580 h 541020"/>
              <a:gd name="connsiteX2" fmla="*/ 0 w 6082665"/>
              <a:gd name="connsiteY2" fmla="*/ 0 h 541020"/>
              <a:gd name="connsiteX3" fmla="*/ 5791200 w 6082665"/>
              <a:gd name="connsiteY3" fmla="*/ 0 h 541020"/>
              <a:gd name="connsiteX4" fmla="*/ 5882640 w 6082665"/>
              <a:gd name="connsiteY4" fmla="*/ 541020 h 541020"/>
              <a:gd name="connsiteX5" fmla="*/ 6082665 w 6082665"/>
              <a:gd name="connsiteY5" fmla="*/ 118745 h 541020"/>
              <a:gd name="connsiteX0" fmla="*/ 5791200 w 6082665"/>
              <a:gd name="connsiteY0" fmla="*/ 449580 h 541020"/>
              <a:gd name="connsiteX1" fmla="*/ 0 w 6082665"/>
              <a:gd name="connsiteY1" fmla="*/ 449580 h 541020"/>
              <a:gd name="connsiteX2" fmla="*/ 0 w 6082665"/>
              <a:gd name="connsiteY2" fmla="*/ 0 h 541020"/>
              <a:gd name="connsiteX3" fmla="*/ 5791200 w 6082665"/>
              <a:gd name="connsiteY3" fmla="*/ 0 h 541020"/>
              <a:gd name="connsiteX4" fmla="*/ 5882640 w 6082665"/>
              <a:gd name="connsiteY4" fmla="*/ 541020 h 541020"/>
              <a:gd name="connsiteX5" fmla="*/ 6082665 w 6082665"/>
              <a:gd name="connsiteY5" fmla="*/ 118745 h 541020"/>
              <a:gd name="connsiteX6" fmla="*/ 5791200 w 6082665"/>
              <a:gd name="connsiteY6" fmla="*/ 449580 h 541020"/>
              <a:gd name="connsiteX0" fmla="*/ 5791200 w 6095365"/>
              <a:gd name="connsiteY0" fmla="*/ 449580 h 541020"/>
              <a:gd name="connsiteX1" fmla="*/ 0 w 6095365"/>
              <a:gd name="connsiteY1" fmla="*/ 449580 h 541020"/>
              <a:gd name="connsiteX2" fmla="*/ 0 w 6095365"/>
              <a:gd name="connsiteY2" fmla="*/ 0 h 541020"/>
              <a:gd name="connsiteX3" fmla="*/ 5791200 w 6095365"/>
              <a:gd name="connsiteY3" fmla="*/ 0 h 541020"/>
              <a:gd name="connsiteX4" fmla="*/ 5882640 w 6095365"/>
              <a:gd name="connsiteY4" fmla="*/ 541020 h 541020"/>
              <a:gd name="connsiteX5" fmla="*/ 6095365 w 6095365"/>
              <a:gd name="connsiteY5" fmla="*/ 17145 h 541020"/>
              <a:gd name="connsiteX6" fmla="*/ 5791200 w 6095365"/>
              <a:gd name="connsiteY6" fmla="*/ 449580 h 541020"/>
              <a:gd name="connsiteX0" fmla="*/ 5791200 w 6095365"/>
              <a:gd name="connsiteY0" fmla="*/ 449580 h 541020"/>
              <a:gd name="connsiteX1" fmla="*/ 0 w 6095365"/>
              <a:gd name="connsiteY1" fmla="*/ 449580 h 541020"/>
              <a:gd name="connsiteX2" fmla="*/ 0 w 6095365"/>
              <a:gd name="connsiteY2" fmla="*/ 0 h 541020"/>
              <a:gd name="connsiteX3" fmla="*/ 5791200 w 6095365"/>
              <a:gd name="connsiteY3" fmla="*/ 0 h 541020"/>
              <a:gd name="connsiteX4" fmla="*/ 5882640 w 6095365"/>
              <a:gd name="connsiteY4" fmla="*/ 541020 h 541020"/>
              <a:gd name="connsiteX5" fmla="*/ 6095365 w 6095365"/>
              <a:gd name="connsiteY5" fmla="*/ 17145 h 541020"/>
              <a:gd name="connsiteX6" fmla="*/ 5882640 w 6095365"/>
              <a:gd name="connsiteY6" fmla="*/ 541020 h 541020"/>
              <a:gd name="connsiteX0" fmla="*/ 5791200 w 6095365"/>
              <a:gd name="connsiteY0" fmla="*/ 454025 h 545465"/>
              <a:gd name="connsiteX1" fmla="*/ 0 w 6095365"/>
              <a:gd name="connsiteY1" fmla="*/ 454025 h 545465"/>
              <a:gd name="connsiteX2" fmla="*/ 0 w 6095365"/>
              <a:gd name="connsiteY2" fmla="*/ 4445 h 545465"/>
              <a:gd name="connsiteX3" fmla="*/ 5760741 w 6095365"/>
              <a:gd name="connsiteY3" fmla="*/ 0 h 545465"/>
              <a:gd name="connsiteX4" fmla="*/ 5791200 w 6095365"/>
              <a:gd name="connsiteY4" fmla="*/ 4445 h 545465"/>
              <a:gd name="connsiteX5" fmla="*/ 5882640 w 6095365"/>
              <a:gd name="connsiteY5" fmla="*/ 545465 h 545465"/>
              <a:gd name="connsiteX6" fmla="*/ 6095365 w 6095365"/>
              <a:gd name="connsiteY6" fmla="*/ 21590 h 545465"/>
              <a:gd name="connsiteX7" fmla="*/ 5882640 w 6095365"/>
              <a:gd name="connsiteY7" fmla="*/ 545465 h 545465"/>
              <a:gd name="connsiteX0" fmla="*/ 5791200 w 6095365"/>
              <a:gd name="connsiteY0" fmla="*/ 454025 h 545465"/>
              <a:gd name="connsiteX1" fmla="*/ 0 w 6095365"/>
              <a:gd name="connsiteY1" fmla="*/ 454025 h 545465"/>
              <a:gd name="connsiteX2" fmla="*/ 0 w 6095365"/>
              <a:gd name="connsiteY2" fmla="*/ 4445 h 545465"/>
              <a:gd name="connsiteX3" fmla="*/ 5760741 w 6095365"/>
              <a:gd name="connsiteY3" fmla="*/ 0 h 545465"/>
              <a:gd name="connsiteX4" fmla="*/ 5882640 w 6095365"/>
              <a:gd name="connsiteY4" fmla="*/ 545465 h 545465"/>
              <a:gd name="connsiteX5" fmla="*/ 6095365 w 6095365"/>
              <a:gd name="connsiteY5" fmla="*/ 21590 h 545465"/>
              <a:gd name="connsiteX6" fmla="*/ 5882640 w 6095365"/>
              <a:gd name="connsiteY6" fmla="*/ 545465 h 545465"/>
              <a:gd name="connsiteX0" fmla="*/ 5791200 w 6095365"/>
              <a:gd name="connsiteY0" fmla="*/ 457199 h 548639"/>
              <a:gd name="connsiteX1" fmla="*/ 0 w 6095365"/>
              <a:gd name="connsiteY1" fmla="*/ 457199 h 548639"/>
              <a:gd name="connsiteX2" fmla="*/ 0 w 6095365"/>
              <a:gd name="connsiteY2" fmla="*/ 7619 h 548639"/>
              <a:gd name="connsiteX3" fmla="*/ 5728991 w 6095365"/>
              <a:gd name="connsiteY3" fmla="*/ 0 h 548639"/>
              <a:gd name="connsiteX4" fmla="*/ 5760741 w 6095365"/>
              <a:gd name="connsiteY4" fmla="*/ 3174 h 548639"/>
              <a:gd name="connsiteX5" fmla="*/ 5882640 w 6095365"/>
              <a:gd name="connsiteY5" fmla="*/ 548639 h 548639"/>
              <a:gd name="connsiteX6" fmla="*/ 6095365 w 6095365"/>
              <a:gd name="connsiteY6" fmla="*/ 24764 h 548639"/>
              <a:gd name="connsiteX7" fmla="*/ 5882640 w 6095365"/>
              <a:gd name="connsiteY7" fmla="*/ 548639 h 548639"/>
              <a:gd name="connsiteX0" fmla="*/ 5791200 w 6095365"/>
              <a:gd name="connsiteY0" fmla="*/ 457199 h 548639"/>
              <a:gd name="connsiteX1" fmla="*/ 0 w 6095365"/>
              <a:gd name="connsiteY1" fmla="*/ 457199 h 548639"/>
              <a:gd name="connsiteX2" fmla="*/ 0 w 6095365"/>
              <a:gd name="connsiteY2" fmla="*/ 7619 h 548639"/>
              <a:gd name="connsiteX3" fmla="*/ 5728991 w 6095365"/>
              <a:gd name="connsiteY3" fmla="*/ 0 h 548639"/>
              <a:gd name="connsiteX4" fmla="*/ 5760741 w 6095365"/>
              <a:gd name="connsiteY4" fmla="*/ 3174 h 548639"/>
              <a:gd name="connsiteX5" fmla="*/ 5882640 w 6095365"/>
              <a:gd name="connsiteY5" fmla="*/ 548639 h 548639"/>
              <a:gd name="connsiteX6" fmla="*/ 6095365 w 6095365"/>
              <a:gd name="connsiteY6" fmla="*/ 24764 h 548639"/>
              <a:gd name="connsiteX0" fmla="*/ 5791200 w 5882640"/>
              <a:gd name="connsiteY0" fmla="*/ 457199 h 548639"/>
              <a:gd name="connsiteX1" fmla="*/ 0 w 5882640"/>
              <a:gd name="connsiteY1" fmla="*/ 457199 h 548639"/>
              <a:gd name="connsiteX2" fmla="*/ 0 w 5882640"/>
              <a:gd name="connsiteY2" fmla="*/ 7619 h 548639"/>
              <a:gd name="connsiteX3" fmla="*/ 5728991 w 5882640"/>
              <a:gd name="connsiteY3" fmla="*/ 0 h 548639"/>
              <a:gd name="connsiteX4" fmla="*/ 5760741 w 5882640"/>
              <a:gd name="connsiteY4" fmla="*/ 3174 h 548639"/>
              <a:gd name="connsiteX5" fmla="*/ 5882640 w 5882640"/>
              <a:gd name="connsiteY5" fmla="*/ 548639 h 548639"/>
              <a:gd name="connsiteX0" fmla="*/ 5791200 w 5791200"/>
              <a:gd name="connsiteY0" fmla="*/ 457199 h 457199"/>
              <a:gd name="connsiteX1" fmla="*/ 0 w 5791200"/>
              <a:gd name="connsiteY1" fmla="*/ 457199 h 457199"/>
              <a:gd name="connsiteX2" fmla="*/ 0 w 5791200"/>
              <a:gd name="connsiteY2" fmla="*/ 7619 h 457199"/>
              <a:gd name="connsiteX3" fmla="*/ 5728991 w 5791200"/>
              <a:gd name="connsiteY3" fmla="*/ 0 h 457199"/>
              <a:gd name="connsiteX4" fmla="*/ 5760741 w 5791200"/>
              <a:gd name="connsiteY4" fmla="*/ 3174 h 457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1200" h="457199" extrusionOk="0">
                <a:moveTo>
                  <a:pt x="5791200" y="457199"/>
                </a:moveTo>
                <a:lnTo>
                  <a:pt x="0" y="457199"/>
                </a:lnTo>
                <a:lnTo>
                  <a:pt x="0" y="7619"/>
                </a:lnTo>
                <a:lnTo>
                  <a:pt x="5728991" y="0"/>
                </a:lnTo>
                <a:lnTo>
                  <a:pt x="5760741" y="3174"/>
                </a:lnTo>
              </a:path>
            </a:pathLst>
          </a:custGeom>
          <a:gradFill>
            <a:gsLst>
              <a:gs pos="0">
                <a:schemeClr val="accent3"/>
              </a:gs>
              <a:gs pos="99000">
                <a:schemeClr val="accent3">
                  <a:alpha val="0"/>
                </a:schemeClr>
              </a:gs>
            </a:gsLst>
            <a:lin ang="0" scaled="1"/>
          </a:gradFill>
          <a:ln>
            <a:gradFill>
              <a:gsLst>
                <a:gs pos="0">
                  <a:schemeClr val="accent3"/>
                </a:gs>
                <a:gs pos="100000">
                  <a:srgbClr val="ED632B">
                    <a:alpha val="0"/>
                  </a:srgb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000" b="0" i="0" u="none" strike="noStrike" cap="none" spc="0">
              <a:ln>
                <a:noFill/>
              </a:ln>
              <a:solidFill>
                <a:srgbClr val="003264"/>
              </a:solidFill>
              <a:latin typeface="Times New Roman"/>
              <a:cs typeface="Times New Roman"/>
            </a:endParaRPr>
          </a:p>
        </p:txBody>
      </p:sp>
      <p:sp>
        <p:nvSpPr>
          <p:cNvPr id="13" name="Скругленный прямоугольник 16"/>
          <p:cNvSpPr/>
          <p:nvPr/>
        </p:nvSpPr>
        <p:spPr bwMode="auto">
          <a:xfrm>
            <a:off x="5050254" y="790628"/>
            <a:ext cx="3762120" cy="528408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defRPr/>
            </a:pPr>
            <a:r>
              <a:rPr lang="ru-RU" sz="1550" b="1" cap="all" dirty="0">
                <a:solidFill>
                  <a:schemeClr val="bg1">
                    <a:lumMod val="95000"/>
                  </a:schemeClr>
                </a:solidFill>
                <a:latin typeface="Liberation Serif"/>
                <a:cs typeface="Arial"/>
              </a:rPr>
              <a:t>Добровольное</a:t>
            </a:r>
            <a:endParaRPr dirty="0"/>
          </a:p>
        </p:txBody>
      </p:sp>
      <p:sp>
        <p:nvSpPr>
          <p:cNvPr id="14" name="Скругленный прямоугольник 16"/>
          <p:cNvSpPr/>
          <p:nvPr/>
        </p:nvSpPr>
        <p:spPr bwMode="auto">
          <a:xfrm>
            <a:off x="9181816" y="808475"/>
            <a:ext cx="3762120" cy="528408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defRPr/>
            </a:pPr>
            <a:r>
              <a:rPr lang="ru-RU" sz="1550" b="1" cap="all">
                <a:solidFill>
                  <a:schemeClr val="bg1">
                    <a:lumMod val="95000"/>
                  </a:schemeClr>
                </a:solidFill>
                <a:latin typeface="Liberation Serif"/>
                <a:cs typeface="Arial"/>
              </a:rPr>
              <a:t>Принудительное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795535" y="1908622"/>
            <a:ext cx="460708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Пять рабочих дней со дня, когда должник получил постановление о возбуждении исполнительного производства, либо с момента, когда ему оно доставлено</a:t>
            </a:r>
            <a:endParaRPr dirty="0"/>
          </a:p>
          <a:p>
            <a:pPr marL="285750" indent="-285750"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Извещение в форме СМС-сообщения о размещении информации об этом в банке данных</a:t>
            </a:r>
            <a:endParaRPr dirty="0"/>
          </a:p>
          <a:p>
            <a:pPr marL="285750" indent="-285750"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Иное извещение или постановление в форме электронного документа, в том числе направленное в его личный кабинет на портале Госуслуг</a:t>
            </a:r>
            <a:endParaRPr lang="ru-RU" dirty="0">
              <a:solidFill>
                <a:srgbClr val="003264"/>
              </a:solidFill>
              <a:latin typeface="Liberation Serif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9220146" y="1887477"/>
            <a:ext cx="37237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6600"/>
              </a:buClr>
              <a:buSzPct val="120000"/>
              <a:buFont typeface="Arial"/>
              <a:buChar char="•"/>
              <a:defRPr/>
            </a:pPr>
            <a:r>
              <a:rPr lang="ru-RU" dirty="0">
                <a:solidFill>
                  <a:srgbClr val="003264"/>
                </a:solidFill>
                <a:latin typeface="Liberation Serif"/>
                <a:cs typeface="Arial"/>
              </a:rPr>
              <a:t>По общему правилу требования судебного приказа должны быть исполнены в двухмесячный срок со дня возбуждения исполнительного производства (ч. 1 ст. 36 Закона об исполнительном производстве). </a:t>
            </a:r>
            <a:endParaRPr dirty="0"/>
          </a:p>
        </p:txBody>
      </p:sp>
      <p:sp>
        <p:nvSpPr>
          <p:cNvPr id="9" name="Скругленный прямоугольник 4"/>
          <p:cNvSpPr/>
          <p:nvPr/>
        </p:nvSpPr>
        <p:spPr bwMode="auto">
          <a:xfrm>
            <a:off x="640047" y="5702240"/>
            <a:ext cx="12303889" cy="925974"/>
          </a:xfrm>
          <a:prstGeom prst="roundRect">
            <a:avLst>
              <a:gd name="adj" fmla="val 16667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latin typeface="Liberation Serif"/>
              </a:rPr>
              <a:t>В ст. 121 ГПК РФ указано, что судебный приказ одновременно является и исполнительным документом, что означает - судебный приказ предъявляется к исполнению в службу судебных приставов, </a:t>
            </a:r>
            <a:endParaRPr dirty="0"/>
          </a:p>
          <a:p>
            <a:pPr algn="ctr">
              <a:defRPr/>
            </a:pPr>
            <a:r>
              <a:rPr lang="ru-RU" dirty="0">
                <a:latin typeface="Liberation Serif"/>
              </a:rPr>
              <a:t>получать исполнительный лист в суде не требуется</a:t>
            </a:r>
            <a:endParaRPr dirty="0"/>
          </a:p>
        </p:txBody>
      </p:sp>
      <p:pic>
        <p:nvPicPr>
          <p:cNvPr id="2038584223" name="Рисунок 20385842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0744" y="1908622"/>
            <a:ext cx="3879893" cy="32591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43984" y="207243"/>
            <a:ext cx="9747029" cy="381457"/>
          </a:xfrm>
          <a:prstGeom prst="rect">
            <a:avLst/>
          </a:prstGeom>
          <a:noFill/>
          <a:ln>
            <a:noFill/>
          </a:ln>
        </p:spPr>
        <p:txBody>
          <a:bodyPr vert="horz" wrap="square" lIns="103448" tIns="51724" rIns="103448" bIns="51724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ru-RU" sz="2000" b="1" dirty="0">
                <a:latin typeface="Liberation Serif"/>
              </a:rPr>
              <a:t>Исполнение решения суда по исковому заявлению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013696" y="1333445"/>
            <a:ext cx="8472943" cy="248290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algn="just">
              <a:defRPr/>
            </a:pPr>
            <a:r>
              <a:rPr lang="ru-RU" sz="1600" dirty="0">
                <a:solidFill>
                  <a:srgbClr val="003264"/>
                </a:solidFill>
                <a:latin typeface="Liberation Serif"/>
                <a:cs typeface="Arial"/>
              </a:rPr>
              <a:t>По результатам судебного разбирательства суд выносит решение, которое по общему правилу вступает в законную силу по истечении месячного срока со дня изготовления решения суда 1 инстанции в полном объеме, если не подана апелляционная жалоба.</a:t>
            </a:r>
          </a:p>
          <a:p>
            <a:pPr algn="just">
              <a:defRPr/>
            </a:pPr>
            <a:endParaRPr dirty="0"/>
          </a:p>
          <a:p>
            <a:pPr algn="just">
              <a:defRPr/>
            </a:pPr>
            <a:r>
              <a:rPr lang="ru-RU" sz="1600" dirty="0">
                <a:solidFill>
                  <a:srgbClr val="003264"/>
                </a:solidFill>
                <a:latin typeface="Liberation Serif"/>
                <a:cs typeface="Arial"/>
              </a:rPr>
              <a:t>В случае подачи апелляционной жалобы решение суда вступает в законную силу после рассмотрения судом этой жалобы, если обжалуемое решение суда не отменено. Если определением суда апелляционной инстанции отменено или изменено решение суда первой инстанции и принято новое решение, оно вступает в законную силу немедленно. (ст. 209 ГПК РФ).</a:t>
            </a:r>
            <a:endParaRPr dirty="0"/>
          </a:p>
        </p:txBody>
      </p:sp>
      <p:sp>
        <p:nvSpPr>
          <p:cNvPr id="12" name="Скругленный прямоугольник 16"/>
          <p:cNvSpPr/>
          <p:nvPr/>
        </p:nvSpPr>
        <p:spPr bwMode="auto">
          <a:xfrm>
            <a:off x="4013696" y="4182211"/>
            <a:ext cx="8538113" cy="528408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>
              <a:defRPr/>
            </a:pPr>
            <a:r>
              <a:rPr lang="ru-RU" sz="1550" b="1" cap="all" dirty="0">
                <a:solidFill>
                  <a:schemeClr val="bg1">
                    <a:lumMod val="95000"/>
                  </a:schemeClr>
                </a:solidFill>
                <a:latin typeface="Liberation Serif"/>
                <a:cs typeface="Arial"/>
              </a:rPr>
              <a:t>После вступления судебного решения в законную силу</a:t>
            </a:r>
            <a:endParaRPr dirty="0"/>
          </a:p>
        </p:txBody>
      </p:sp>
      <p:sp>
        <p:nvSpPr>
          <p:cNvPr id="19" name="Скругленный прямоугольник 16"/>
          <p:cNvSpPr/>
          <p:nvPr/>
        </p:nvSpPr>
        <p:spPr bwMode="auto">
          <a:xfrm>
            <a:off x="8282753" y="5095179"/>
            <a:ext cx="4084320" cy="17358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Liberation Serif"/>
              </a:rPr>
              <a:t>Обратиться в районный суд, рассмотревший иск с заявлением о выдаче исполнительного документа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6"/>
          <p:cNvSpPr/>
          <p:nvPr/>
        </p:nvSpPr>
        <p:spPr bwMode="auto">
          <a:xfrm>
            <a:off x="4060892" y="5095179"/>
            <a:ext cx="4036060" cy="17358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lvl="0"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Liberation Serif"/>
              </a:rPr>
              <a:t>Указать в заявлении, чтобы суд самостоятельно направил исполнительный документ на исполнение в службу судебных приставов. (ст. 428 ГПК РФ).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40087" y="1333445"/>
            <a:ext cx="3178700" cy="32291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4459" y="273778"/>
            <a:ext cx="9747029" cy="409782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Liberation Serif" panose="02020603050405020304" pitchFamily="18" charset="0"/>
              </a:rPr>
              <a:t>Нормативно правовая база</a:t>
            </a:r>
            <a:endParaRPr sz="2000" b="1" dirty="0">
              <a:latin typeface="Liberation Serif" panose="02020603050405020304" pitchFamily="18" charset="0"/>
            </a:endParaRPr>
          </a:p>
        </p:txBody>
      </p:sp>
      <p:graphicFrame>
        <p:nvGraphicFramePr>
          <p:cNvPr id="5" name="Схе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031565"/>
              </p:ext>
            </p:extLst>
          </p:nvPr>
        </p:nvGraphicFramePr>
        <p:xfrm>
          <a:off x="410369" y="819678"/>
          <a:ext cx="12191206" cy="592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</TotalTime>
  <Words>1576</Words>
  <Application>Microsoft Office PowerPoint</Application>
  <DocSecurity>0</DocSecurity>
  <PresentationFormat>Произвольный</PresentationFormat>
  <Paragraphs>163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Liberation Serif</vt:lpstr>
      <vt:lpstr>Segoe UI</vt:lpstr>
      <vt:lpstr>Tahoma</vt:lpstr>
      <vt:lpstr>Times New Roman</vt:lpstr>
      <vt:lpstr>Тема Office</vt:lpstr>
      <vt:lpstr>Презентация PowerPoint</vt:lpstr>
      <vt:lpstr>Как навести порядок с ДЗ в СНТ</vt:lpstr>
      <vt:lpstr>Презентация PowerPoint</vt:lpstr>
      <vt:lpstr>Пошаговая схема </vt:lpstr>
      <vt:lpstr> Работа с неплательщиком после уведомления</vt:lpstr>
      <vt:lpstr>КОНТРОЛЬ МЭС ЗА самоограничением режима потребления</vt:lpstr>
      <vt:lpstr>ПОЛНОМОЧИЯ председателя СНТ</vt:lpstr>
      <vt:lpstr> Судебный порядок</vt:lpstr>
      <vt:lpstr>Что указать в заявлении/иске</vt:lpstr>
      <vt:lpstr>документы к иску</vt:lpstr>
      <vt:lpstr>Как Рассчитать госпошлину</vt:lpstr>
      <vt:lpstr>Исполнение решения суда по ЗВСП</vt:lpstr>
      <vt:lpstr>Исполнение решения суда по исковому заявлению</vt:lpstr>
      <vt:lpstr>Нормативно правовая база</vt:lpstr>
      <vt:lpstr>Презентация PowerPoint</vt:lpstr>
    </vt:vector>
  </TitlesOfParts>
  <Manager/>
  <Company>Interrao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Кадушин Александр Владимирович</dc:creator>
  <cp:keywords/>
  <dc:description/>
  <cp:lastModifiedBy>Макарова Светлана Валерьевна</cp:lastModifiedBy>
  <cp:revision>331</cp:revision>
  <cp:lastPrinted>2026-10-08T10:49:18Z</cp:lastPrinted>
  <dcterms:created xsi:type="dcterms:W3CDTF">2019-10-09T15:53:58Z</dcterms:created>
  <dcterms:modified xsi:type="dcterms:W3CDTF">2026-10-20T10:36:51Z</dcterms:modified>
  <cp:category/>
  <dc:identifier/>
  <cp:contentStatus/>
  <dc:language/>
  <cp:version/>
</cp:coreProperties>
</file>